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87" r:id="rId3"/>
    <p:sldId id="288" r:id="rId4"/>
    <p:sldId id="257" r:id="rId5"/>
    <p:sldId id="260" r:id="rId6"/>
    <p:sldId id="262" r:id="rId7"/>
    <p:sldId id="263" r:id="rId8"/>
    <p:sldId id="265" r:id="rId9"/>
    <p:sldId id="266" r:id="rId10"/>
    <p:sldId id="267" r:id="rId11"/>
    <p:sldId id="271" r:id="rId12"/>
    <p:sldId id="268" r:id="rId13"/>
    <p:sldId id="269" r:id="rId14"/>
    <p:sldId id="270" r:id="rId15"/>
    <p:sldId id="272" r:id="rId16"/>
    <p:sldId id="273" r:id="rId17"/>
    <p:sldId id="284" r:id="rId18"/>
    <p:sldId id="285" r:id="rId19"/>
    <p:sldId id="286" r:id="rId20"/>
    <p:sldId id="28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72E8B0"/>
    <a:srgbClr val="14765C"/>
    <a:srgbClr val="23D17E"/>
    <a:srgbClr val="0A3C2F"/>
    <a:srgbClr val="142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92A-F938-4B1D-B39E-8AD1093AEDA1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5203-F7F9-4FB6-AC5D-9DD0A914D1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466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92A-F938-4B1D-B39E-8AD1093AEDA1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5203-F7F9-4FB6-AC5D-9DD0A914D1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264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92A-F938-4B1D-B39E-8AD1093AEDA1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5203-F7F9-4FB6-AC5D-9DD0A914D1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35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92A-F938-4B1D-B39E-8AD1093AEDA1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5203-F7F9-4FB6-AC5D-9DD0A914D1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09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92A-F938-4B1D-B39E-8AD1093AEDA1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5203-F7F9-4FB6-AC5D-9DD0A914D1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62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92A-F938-4B1D-B39E-8AD1093AEDA1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5203-F7F9-4FB6-AC5D-9DD0A914D1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30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92A-F938-4B1D-B39E-8AD1093AEDA1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5203-F7F9-4FB6-AC5D-9DD0A914D1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466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92A-F938-4B1D-B39E-8AD1093AEDA1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5203-F7F9-4FB6-AC5D-9DD0A914D1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739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92A-F938-4B1D-B39E-8AD1093AEDA1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5203-F7F9-4FB6-AC5D-9DD0A914D1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556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92A-F938-4B1D-B39E-8AD1093AEDA1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5203-F7F9-4FB6-AC5D-9DD0A914D1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402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92A-F938-4B1D-B39E-8AD1093AEDA1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A5203-F7F9-4FB6-AC5D-9DD0A914D1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33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B592A-F938-4B1D-B39E-8AD1093AEDA1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5203-F7F9-4FB6-AC5D-9DD0A914D1F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24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3037112A-A65E-4E67-AAEC-F9860F7B6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322" y="0"/>
            <a:ext cx="10306975" cy="690285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5707B7A-489A-4F9B-A491-FAD9B218207D}"/>
              </a:ext>
            </a:extLst>
          </p:cNvPr>
          <p:cNvSpPr/>
          <p:nvPr/>
        </p:nvSpPr>
        <p:spPr>
          <a:xfrm>
            <a:off x="1" y="1"/>
            <a:ext cx="4019742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Next LT Pro Cn" panose="020B0506020202020204" pitchFamily="34" charset="0"/>
              <a:ea typeface="Adobe Song Std L" panose="02020300000000000000" pitchFamily="18" charset="-128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B3F7D16-360B-4AA9-9D2E-F5410AE54FA0}"/>
              </a:ext>
            </a:extLst>
          </p:cNvPr>
          <p:cNvSpPr txBox="1"/>
          <p:nvPr/>
        </p:nvSpPr>
        <p:spPr>
          <a:xfrm>
            <a:off x="332478" y="4202598"/>
            <a:ext cx="40957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venirNext LT Pro Cn" panose="020B0506020202020204" pitchFamily="34" charset="0"/>
                <a:ea typeface="Adobe Song Std L" panose="02020300000000000000" pitchFamily="18" charset="-128"/>
              </a:rPr>
              <a:t>Relatore</a:t>
            </a:r>
            <a:r>
              <a:rPr lang="it-IT" sz="1600" dirty="0">
                <a:solidFill>
                  <a:schemeClr val="bg1"/>
                </a:solidFill>
                <a:latin typeface="AvenirNext LT Pro Cn" panose="020B0506020202020204" pitchFamily="34" charset="0"/>
                <a:ea typeface="Adobe Song Std L" panose="02020300000000000000" pitchFamily="18" charset="-128"/>
              </a:rPr>
              <a:t> </a:t>
            </a:r>
          </a:p>
          <a:p>
            <a:r>
              <a:rPr lang="it-IT" sz="1600" dirty="0">
                <a:solidFill>
                  <a:schemeClr val="bg1"/>
                </a:solidFill>
                <a:latin typeface="AvenirNext LT Pro Cn" panose="020B0506020202020204" pitchFamily="34" charset="0"/>
                <a:ea typeface="Adobe Song Std L" panose="02020300000000000000" pitchFamily="18" charset="-128"/>
              </a:rPr>
              <a:t>Chiar.ma Prof.ssa Patrizia Marti</a:t>
            </a:r>
          </a:p>
          <a:p>
            <a:endParaRPr lang="it-IT" sz="1600" dirty="0">
              <a:solidFill>
                <a:schemeClr val="bg1"/>
              </a:solidFill>
              <a:latin typeface="AvenirNext LT Pro Cn" panose="020B0506020202020204" pitchFamily="34" charset="0"/>
              <a:ea typeface="Adobe Song Std L" panose="02020300000000000000" pitchFamily="18" charset="-128"/>
            </a:endParaRPr>
          </a:p>
          <a:p>
            <a:r>
              <a:rPr lang="it-IT" sz="1400" dirty="0">
                <a:solidFill>
                  <a:schemeClr val="bg1"/>
                </a:solidFill>
                <a:latin typeface="AvenirNext LT Pro Cn" panose="020B0506020202020204" pitchFamily="34" charset="0"/>
                <a:ea typeface="Adobe Song Std L" panose="02020300000000000000" pitchFamily="18" charset="-128"/>
              </a:rPr>
              <a:t>Controrelatore</a:t>
            </a:r>
          </a:p>
          <a:p>
            <a:r>
              <a:rPr lang="it-IT" sz="1600" dirty="0">
                <a:solidFill>
                  <a:schemeClr val="bg1"/>
                </a:solidFill>
                <a:latin typeface="AvenirNext LT Pro Cn" panose="020B0506020202020204" pitchFamily="34" charset="0"/>
                <a:ea typeface="Adobe Song Std L" panose="02020300000000000000" pitchFamily="18" charset="-128"/>
              </a:rPr>
              <a:t>Chiar.mo Prof. Alessandro Innocenti</a:t>
            </a:r>
            <a:endParaRPr lang="en-GB" sz="1600" dirty="0">
              <a:solidFill>
                <a:schemeClr val="bg1"/>
              </a:solidFill>
              <a:latin typeface="AvenirNext LT Pro Cn" panose="020B0506020202020204" pitchFamily="34" charset="0"/>
              <a:ea typeface="Adobe Song Std L" panose="02020300000000000000" pitchFamily="18" charset="-128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5F2C6A7-B9AD-44A3-BD46-4BA711616A92}"/>
              </a:ext>
            </a:extLst>
          </p:cNvPr>
          <p:cNvSpPr txBox="1"/>
          <p:nvPr/>
        </p:nvSpPr>
        <p:spPr>
          <a:xfrm>
            <a:off x="9529657" y="5495260"/>
            <a:ext cx="1680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AvenirNext LT Pro Cn" panose="020B0506020202020204" pitchFamily="34" charset="0"/>
                <a:ea typeface="Adobe Song Std L" panose="02020300000000000000" pitchFamily="18" charset="-128"/>
              </a:rPr>
              <a:t>Tesi di laurea di</a:t>
            </a:r>
          </a:p>
          <a:p>
            <a:r>
              <a:rPr lang="it-IT" sz="2000" dirty="0">
                <a:latin typeface="AvenirNext LT Pro Cn" panose="020B0506020202020204" pitchFamily="34" charset="0"/>
                <a:ea typeface="Adobe Song Std L" panose="02020300000000000000" pitchFamily="18" charset="-128"/>
              </a:rPr>
              <a:t>Deborah Zanardi</a:t>
            </a:r>
            <a:endParaRPr lang="en-GB" sz="2000" dirty="0">
              <a:latin typeface="AvenirNext LT Pro Cn" panose="020B0506020202020204" pitchFamily="34" charset="0"/>
              <a:ea typeface="Adobe Song Std L" panose="02020300000000000000" pitchFamily="18" charset="-128"/>
            </a:endParaRP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22EDD182-25B1-401C-A9CD-7915B8ED9F41}"/>
              </a:ext>
            </a:extLst>
          </p:cNvPr>
          <p:cNvSpPr txBox="1">
            <a:spLocks/>
          </p:cNvSpPr>
          <p:nvPr/>
        </p:nvSpPr>
        <p:spPr>
          <a:xfrm>
            <a:off x="4893052" y="2064980"/>
            <a:ext cx="6194111" cy="18862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venirNext LT Pro Cn" panose="020B0506020202020204" pitchFamily="34" charset="0"/>
                <a:ea typeface="Adobe Song Std L" panose="02020300000000000000" pitchFamily="18" charset="-128"/>
              </a:rPr>
              <a:t>Kinaesthesia in virtual environments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666F21A-DD42-4E4F-B3E5-13DE7A6CF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8" y="403729"/>
            <a:ext cx="3432910" cy="1376521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BDDB4050-A0A3-4851-9850-41089BA6E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1268" y="3951183"/>
            <a:ext cx="6241982" cy="782956"/>
          </a:xfrm>
        </p:spPr>
        <p:txBody>
          <a:bodyPr/>
          <a:lstStyle/>
          <a:p>
            <a:r>
              <a:rPr lang="en-US" dirty="0">
                <a:latin typeface="AvenirNext LT Pro Cn" panose="020B0506020202020204" pitchFamily="34" charset="0"/>
                <a:ea typeface="Adobe Song Std L" panose="02020300000000000000" pitchFamily="18" charset="-128"/>
              </a:rPr>
              <a:t>Gamification through «Game Feel»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021809B-DCD6-457E-89FA-8182AD192EE3}"/>
              </a:ext>
            </a:extLst>
          </p:cNvPr>
          <p:cNvSpPr txBox="1"/>
          <p:nvPr/>
        </p:nvSpPr>
        <p:spPr>
          <a:xfrm>
            <a:off x="332478" y="2561780"/>
            <a:ext cx="4373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venirNext LT Pro Cn" panose="020B0506020202020204" pitchFamily="34" charset="0"/>
                <a:ea typeface="Adobe Song Std L" panose="02020300000000000000" pitchFamily="18" charset="-128"/>
              </a:rPr>
              <a:t>Dipartimento di scienze sociali, politiche e cognitive</a:t>
            </a:r>
          </a:p>
          <a:p>
            <a:endParaRPr lang="it-IT" sz="1400" dirty="0">
              <a:solidFill>
                <a:schemeClr val="bg1"/>
              </a:solidFill>
              <a:latin typeface="AvenirNext LT Pro Cn" panose="020B0506020202020204" pitchFamily="34" charset="0"/>
              <a:ea typeface="Adobe Song Std L" panose="02020300000000000000" pitchFamily="18" charset="-128"/>
            </a:endParaRPr>
          </a:p>
          <a:p>
            <a:r>
              <a:rPr lang="it-IT" sz="1400" dirty="0">
                <a:solidFill>
                  <a:schemeClr val="bg1"/>
                </a:solidFill>
                <a:latin typeface="AvenirNext LT Pro Cn" panose="020B0506020202020204" pitchFamily="34" charset="0"/>
                <a:ea typeface="Adobe Song Std L" panose="02020300000000000000" pitchFamily="18" charset="-128"/>
              </a:rPr>
              <a:t>Corso di laurea in</a:t>
            </a:r>
          </a:p>
          <a:p>
            <a:r>
              <a:rPr lang="it-IT" sz="1600" dirty="0">
                <a:solidFill>
                  <a:schemeClr val="bg1"/>
                </a:solidFill>
                <a:latin typeface="AvenirNext LT Pro Cn" panose="020B0506020202020204" pitchFamily="34" charset="0"/>
                <a:ea typeface="Adobe Song Std L" panose="02020300000000000000" pitchFamily="18" charset="-128"/>
              </a:rPr>
              <a:t>Strategie e Tecniche della Comunicazione</a:t>
            </a:r>
          </a:p>
          <a:p>
            <a:endParaRPr lang="en-GB" sz="2000" dirty="0">
              <a:solidFill>
                <a:schemeClr val="bg1"/>
              </a:solidFill>
              <a:latin typeface="AvenirNext LT Pro Cn" panose="020B0506020202020204" pitchFamily="34" charset="0"/>
              <a:ea typeface="Adobe Song Std L" panose="02020300000000000000" pitchFamily="18" charset="-128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321C878-4F96-44AF-9218-95344657B31F}"/>
              </a:ext>
            </a:extLst>
          </p:cNvPr>
          <p:cNvSpPr txBox="1"/>
          <p:nvPr/>
        </p:nvSpPr>
        <p:spPr>
          <a:xfrm>
            <a:off x="1362842" y="6177272"/>
            <a:ext cx="1775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AvenirNext LT Pro Cn" panose="020B0506020202020204" pitchFamily="34" charset="0"/>
                <a:ea typeface="Adobe Song Std L" panose="02020300000000000000" pitchFamily="18" charset="-128"/>
              </a:rPr>
              <a:t>Anno Accademico 2016/2017</a:t>
            </a:r>
            <a:endParaRPr lang="en-GB" sz="1200" dirty="0">
              <a:solidFill>
                <a:schemeClr val="bg1"/>
              </a:solidFill>
              <a:latin typeface="AvenirNext LT Pro Cn" panose="020B0506020202020204" pitchFamily="34" charset="0"/>
              <a:ea typeface="Adobe Song Std L" panose="02020300000000000000" pitchFamily="18" charset="-128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76B38F1-877A-4BD4-8B23-DBAAF446499E}"/>
              </a:ext>
            </a:extLst>
          </p:cNvPr>
          <p:cNvSpPr/>
          <p:nvPr/>
        </p:nvSpPr>
        <p:spPr>
          <a:xfrm>
            <a:off x="5579715" y="2064980"/>
            <a:ext cx="4931446" cy="27822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venirNext LT Pro Regular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53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CD1256A4-E47D-4E8B-A1BE-03186E9FA196}"/>
              </a:ext>
            </a:extLst>
          </p:cNvPr>
          <p:cNvSpPr/>
          <p:nvPr/>
        </p:nvSpPr>
        <p:spPr>
          <a:xfrm>
            <a:off x="5767461" y="6017108"/>
            <a:ext cx="6424539" cy="8408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1" name="Immagine 45">
            <a:extLst>
              <a:ext uri="{FF2B5EF4-FFF2-40B4-BE49-F238E27FC236}">
                <a16:creationId xmlns:a16="http://schemas.microsoft.com/office/drawing/2014/main" id="{E794D6E5-A270-47F9-9E59-F81A7B776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8" b="16828"/>
          <a:stretch/>
        </p:blipFill>
        <p:spPr bwMode="auto">
          <a:xfrm>
            <a:off x="5767461" y="2461326"/>
            <a:ext cx="6424539" cy="355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Immagine 53">
            <a:extLst>
              <a:ext uri="{FF2B5EF4-FFF2-40B4-BE49-F238E27FC236}">
                <a16:creationId xmlns:a16="http://schemas.microsoft.com/office/drawing/2014/main" id="{A178B795-5006-478D-9C26-1A2FB02E7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5"/>
          <a:stretch/>
        </p:blipFill>
        <p:spPr bwMode="auto">
          <a:xfrm>
            <a:off x="-67056" y="2461326"/>
            <a:ext cx="5834517" cy="439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BCB7B8-71A5-4CC7-A620-836FE6A6DCA4}"/>
              </a:ext>
            </a:extLst>
          </p:cNvPr>
          <p:cNvSpPr txBox="1"/>
          <p:nvPr/>
        </p:nvSpPr>
        <p:spPr>
          <a:xfrm>
            <a:off x="833028" y="940109"/>
            <a:ext cx="3962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latin typeface="AvenirNext LT Pro Regular" panose="020B0504020202020204" pitchFamily="34" charset="0"/>
            </a:endParaRPr>
          </a:p>
          <a:p>
            <a:r>
              <a:rPr lang="en-US" sz="1600" dirty="0">
                <a:latin typeface="AvenirNext LT Pro Regular" panose="020B0504020202020204" pitchFamily="34" charset="0"/>
              </a:rPr>
              <a:t>The user can encounter other players when exploring the library and chat with them.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E23C4DE-05C6-4133-9720-D1A02393550C}"/>
              </a:ext>
            </a:extLst>
          </p:cNvPr>
          <p:cNvSpPr/>
          <p:nvPr/>
        </p:nvSpPr>
        <p:spPr>
          <a:xfrm>
            <a:off x="7633901" y="1186330"/>
            <a:ext cx="3725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Next LT Pro Regular" panose="020B0504020202020204" pitchFamily="34" charset="0"/>
              </a:rPr>
              <a:t>He can also leave messages in the environment to suggest and comment on books.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FC1EBC4-CB60-4D10-BF48-2C9B766329CA}"/>
              </a:ext>
            </a:extLst>
          </p:cNvPr>
          <p:cNvSpPr/>
          <p:nvPr/>
        </p:nvSpPr>
        <p:spPr>
          <a:xfrm>
            <a:off x="5184276" y="401388"/>
            <a:ext cx="1823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cap="small" dirty="0">
                <a:latin typeface="AvenirNext LT Pro Regular" panose="020B0504020202020204" pitchFamily="34" charset="0"/>
              </a:rPr>
              <a:t>Social features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5A8AE1E8-703C-4F15-A41F-365A2F254CCA}"/>
              </a:ext>
            </a:extLst>
          </p:cNvPr>
          <p:cNvCxnSpPr>
            <a:cxnSpLocks/>
          </p:cNvCxnSpPr>
          <p:nvPr/>
        </p:nvCxnSpPr>
        <p:spPr>
          <a:xfrm>
            <a:off x="2539014" y="855075"/>
            <a:ext cx="69574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911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magine 48">
            <a:extLst>
              <a:ext uri="{FF2B5EF4-FFF2-40B4-BE49-F238E27FC236}">
                <a16:creationId xmlns:a16="http://schemas.microsoft.com/office/drawing/2014/main" id="{6D1C00F1-C505-49D4-99CE-31F30C442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r="9889"/>
          <a:stretch>
            <a:fillRect/>
          </a:stretch>
        </p:blipFill>
        <p:spPr bwMode="auto">
          <a:xfrm rot="-5400000">
            <a:off x="1230507" y="1290039"/>
            <a:ext cx="3192462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8FC1B8-4F46-4EC5-8115-781FC1791EE1}"/>
              </a:ext>
            </a:extLst>
          </p:cNvPr>
          <p:cNvSpPr txBox="1"/>
          <p:nvPr/>
        </p:nvSpPr>
        <p:spPr>
          <a:xfrm>
            <a:off x="692470" y="1366854"/>
            <a:ext cx="40199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Next LT Pro MediumCn" panose="020B0606020202020204" pitchFamily="34" charset="0"/>
              </a:rPr>
              <a:t>Divergent phase:</a:t>
            </a:r>
          </a:p>
          <a:p>
            <a:pPr algn="ctr"/>
            <a:r>
              <a:rPr lang="en-US" sz="1600" dirty="0">
                <a:latin typeface="AvenirNext LT Pro Regular" panose="020B0504020202020204" pitchFamily="34" charset="0"/>
              </a:rPr>
              <a:t>Write down the reasons they enjoy games as a medium.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156260-8FDF-4B73-A80F-993F54B1942C}"/>
              </a:ext>
            </a:extLst>
          </p:cNvPr>
          <p:cNvSpPr txBox="1"/>
          <p:nvPr/>
        </p:nvSpPr>
        <p:spPr>
          <a:xfrm>
            <a:off x="692471" y="5844102"/>
            <a:ext cx="40199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Next LT Pro MediumCn" panose="020B0606020202020204" pitchFamily="34" charset="0"/>
              </a:rPr>
              <a:t>Discussion phase:</a:t>
            </a:r>
          </a:p>
          <a:p>
            <a:pPr algn="ctr"/>
            <a:r>
              <a:rPr lang="en-US" sz="1600" dirty="0">
                <a:latin typeface="AvenirNext LT Pro Regular" panose="020B0504020202020204" pitchFamily="34" charset="0"/>
              </a:rPr>
              <a:t>Discuss how to apply them to the Archive.</a:t>
            </a:r>
            <a:endParaRPr lang="en-US" sz="1600" dirty="0">
              <a:latin typeface="AvenirNext LT Pro MediumCn" panose="020B0606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6FCB903-F209-43B5-8471-72B655EE7D99}"/>
              </a:ext>
            </a:extLst>
          </p:cNvPr>
          <p:cNvSpPr/>
          <p:nvPr/>
        </p:nvSpPr>
        <p:spPr>
          <a:xfrm>
            <a:off x="0" y="0"/>
            <a:ext cx="12192000" cy="7051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cap="small" dirty="0">
                <a:latin typeface="AvenirNext LT Pro Cn" panose="020B0506020202020204" pitchFamily="34" charset="0"/>
              </a:rPr>
              <a:t>Co-design session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1F8AF9C-6E6B-4DD4-B13F-31C987C729D4}"/>
              </a:ext>
            </a:extLst>
          </p:cNvPr>
          <p:cNvSpPr/>
          <p:nvPr/>
        </p:nvSpPr>
        <p:spPr>
          <a:xfrm>
            <a:off x="692470" y="864341"/>
            <a:ext cx="12070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latin typeface="AvenirNext LT Pro Regular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was then discussed with 6 expert users in a co-design session, which focused on the exploration mode. </a:t>
            </a:r>
          </a:p>
          <a:p>
            <a:endParaRPr lang="en-US" sz="1600">
              <a:latin typeface="AvenirNext LT Pro Regular" panose="020B0504020202020204" pitchFamily="34" charset="0"/>
              <a:cs typeface="Times New Roman" panose="02020603050405020304" pitchFamily="18" charset="0"/>
            </a:endParaRPr>
          </a:p>
          <a:p>
            <a:endParaRPr lang="en-US" sz="1600">
              <a:latin typeface="AvenirNext LT Pro Regular" panose="020B0504020202020204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20E11FA-1217-498C-ADA5-790F27E8B5AD}"/>
              </a:ext>
            </a:extLst>
          </p:cNvPr>
          <p:cNvSpPr/>
          <p:nvPr/>
        </p:nvSpPr>
        <p:spPr>
          <a:xfrm>
            <a:off x="5945079" y="1695338"/>
            <a:ext cx="5781040" cy="138491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Next LT Pro Regular" panose="020B0504020202020204" pitchFamily="34" charset="0"/>
              </a:rPr>
              <a:t>Central hub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venirNext LT Pro Regular" panose="020B0504020202020204" pitchFamily="34" charset="0"/>
              </a:rPr>
              <a:t>Meet with peers and play minigames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EBE4969-6B6A-49E5-BD4D-A062E63A2B27}"/>
              </a:ext>
            </a:extLst>
          </p:cNvPr>
          <p:cNvSpPr/>
          <p:nvPr/>
        </p:nvSpPr>
        <p:spPr>
          <a:xfrm>
            <a:off x="5907854" y="5257396"/>
            <a:ext cx="5835584" cy="138491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Next LT Pro Regular" panose="020B0504020202020204" pitchFamily="34" charset="0"/>
              </a:rPr>
              <a:t>User profiles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venirNext LT Pro Regular" panose="020B0504020202020204" pitchFamily="34" charset="0"/>
              </a:rPr>
              <a:t>Show achievements and read books</a:t>
            </a:r>
          </a:p>
          <a:p>
            <a:pPr algn="ctr"/>
            <a:endParaRPr lang="en-US" sz="1600" dirty="0">
              <a:solidFill>
                <a:schemeClr val="tx1"/>
              </a:solidFill>
              <a:latin typeface="AvenirNext LT Pro Regular" panose="020B050402020202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15C6DC6-C66B-4AC9-B11C-2D12B0856E51}"/>
              </a:ext>
            </a:extLst>
          </p:cNvPr>
          <p:cNvSpPr/>
          <p:nvPr/>
        </p:nvSpPr>
        <p:spPr>
          <a:xfrm>
            <a:off x="5945080" y="3442566"/>
            <a:ext cx="5835584" cy="1384916"/>
          </a:xfrm>
          <a:prstGeom prst="rect">
            <a:avLst/>
          </a:prstGeom>
          <a:solidFill>
            <a:srgbClr val="23D17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Next LT Pro Regular" panose="020B0504020202020204" pitchFamily="34" charset="0"/>
              </a:rPr>
              <a:t>Costumes and shortcuts as achievements</a:t>
            </a:r>
            <a:br>
              <a:rPr lang="en-US" b="1" dirty="0">
                <a:solidFill>
                  <a:schemeClr val="tx1"/>
                </a:solidFill>
                <a:latin typeface="AvenirNext LT Pro Regular" panose="020B0504020202020204" pitchFamily="34" charset="0"/>
              </a:rPr>
            </a:br>
            <a:endParaRPr lang="en-US" b="1" dirty="0">
              <a:solidFill>
                <a:schemeClr val="tx1"/>
              </a:solidFill>
              <a:latin typeface="AvenirNext LT Pro Regular" panose="020B0504020202020204" pitchFamily="34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venirNext LT Pro Regular" panose="020B0504020202020204" pitchFamily="34" charset="0"/>
              </a:rPr>
              <a:t>- Answer questions on the book to gain a new costume,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venirNext LT Pro Regular" panose="020B0504020202020204" pitchFamily="34" charset="0"/>
              </a:rPr>
              <a:t>- Complete hard platforming section to unlock a shortcut to distant parts of the library. </a:t>
            </a:r>
          </a:p>
        </p:txBody>
      </p:sp>
      <p:pic>
        <p:nvPicPr>
          <p:cNvPr id="2050" name="Immagine 19">
            <a:extLst>
              <a:ext uri="{FF2B5EF4-FFF2-40B4-BE49-F238E27FC236}">
                <a16:creationId xmlns:a16="http://schemas.microsoft.com/office/drawing/2014/main" id="{A0C1BFF1-F67A-4581-B462-4E04CB31B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763"/>
            <a:ext cx="5273675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749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5C5E562-31DF-45A3-8F8E-8E060D77BC33}"/>
              </a:ext>
            </a:extLst>
          </p:cNvPr>
          <p:cNvSpPr/>
          <p:nvPr/>
        </p:nvSpPr>
        <p:spPr>
          <a:xfrm>
            <a:off x="-18940" y="0"/>
            <a:ext cx="4984127" cy="6858000"/>
          </a:xfrm>
          <a:prstGeom prst="rect">
            <a:avLst/>
          </a:prstGeom>
          <a:solidFill>
            <a:srgbClr val="FFCCCC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  <a:latin typeface="AvenirNext LT Pro Cn" panose="020B0506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1F103A-F0C5-4530-92FC-88A178EF1D28}"/>
              </a:ext>
            </a:extLst>
          </p:cNvPr>
          <p:cNvSpPr txBox="1"/>
          <p:nvPr/>
        </p:nvSpPr>
        <p:spPr>
          <a:xfrm>
            <a:off x="665544" y="773605"/>
            <a:ext cx="357079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cap="small" dirty="0">
                <a:latin typeface="AvenirNext LT Pro Cn" panose="020B0506020202020204" pitchFamily="34" charset="0"/>
              </a:rPr>
              <a:t>Lecture mode</a:t>
            </a:r>
          </a:p>
          <a:p>
            <a:pPr algn="ctr"/>
            <a:endParaRPr lang="en-US" sz="2000" cap="small" dirty="0">
              <a:latin typeface="AvenirNext LT Pro Cn" panose="020B0506020202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8DCA11F-C3F8-4914-B387-3398D68AAFD6}"/>
              </a:ext>
            </a:extLst>
          </p:cNvPr>
          <p:cNvSpPr/>
          <p:nvPr/>
        </p:nvSpPr>
        <p:spPr>
          <a:xfrm>
            <a:off x="665544" y="445662"/>
            <a:ext cx="3570790" cy="17754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4" name="Immagine 5">
            <a:extLst>
              <a:ext uri="{FF2B5EF4-FFF2-40B4-BE49-F238E27FC236}">
                <a16:creationId xmlns:a16="http://schemas.microsoft.com/office/drawing/2014/main" id="{F4136500-E7A2-4F57-83F3-7B33A7131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749" y="362442"/>
            <a:ext cx="1007464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8BA9492-0B17-4D4B-8723-1DC4F4ABA39C}"/>
              </a:ext>
            </a:extLst>
          </p:cNvPr>
          <p:cNvSpPr/>
          <p:nvPr/>
        </p:nvSpPr>
        <p:spPr>
          <a:xfrm>
            <a:off x="7528265" y="316850"/>
            <a:ext cx="4497831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400" spc="40" dirty="0">
                <a:latin typeface="AvenirNext LT Pro Regular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user navigates the page using a “marker”. The marker is used to move the visualized text by “rolling” it through the page. The user can create multiple markers, to use them as bookmarks. </a:t>
            </a:r>
          </a:p>
          <a:p>
            <a:pPr algn="just">
              <a:spcAft>
                <a:spcPts val="0"/>
              </a:spcAft>
            </a:pPr>
            <a:endParaRPr lang="en-GB" sz="1050" dirty="0">
              <a:latin typeface="AvenirNext LT Pro Regular" panose="020B05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Immagine 9">
            <a:extLst>
              <a:ext uri="{FF2B5EF4-FFF2-40B4-BE49-F238E27FC236}">
                <a16:creationId xmlns:a16="http://schemas.microsoft.com/office/drawing/2014/main" id="{E59D0759-F491-4BA9-9C45-37F784488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01" y="1939528"/>
            <a:ext cx="23336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300792B-FAD5-4B62-8375-44C8DB3A82FC}"/>
              </a:ext>
            </a:extLst>
          </p:cNvPr>
          <p:cNvSpPr/>
          <p:nvPr/>
        </p:nvSpPr>
        <p:spPr>
          <a:xfrm>
            <a:off x="7528265" y="1873636"/>
            <a:ext cx="44052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kern="1600" spc="40" dirty="0">
                <a:latin typeface="AvenirNext LT Pro Regular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the marker the user interact with the text. Pressing Shift and moving, the marker leaves behind a trail that functions as highlighter. Pressing Enter, it select lines of text.</a:t>
            </a:r>
            <a:endParaRPr lang="en-GB" sz="1400" kern="1600" spc="40" dirty="0">
              <a:latin typeface="AvenirNext LT Pro Regular" panose="020B05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6620C84-2FCA-4D47-BA18-F4CB2C65BAF7}"/>
              </a:ext>
            </a:extLst>
          </p:cNvPr>
          <p:cNvSpPr/>
          <p:nvPr/>
        </p:nvSpPr>
        <p:spPr>
          <a:xfrm>
            <a:off x="883534" y="1328528"/>
            <a:ext cx="31791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1600" dirty="0">
                <a:latin typeface="AvenirNext LT Pro Cn" panose="020B0506020202020204" pitchFamily="34" charset="0"/>
              </a:rPr>
              <a:t>Give kinetic properties to the instrument of interaction</a:t>
            </a:r>
            <a:br>
              <a:rPr lang="en-US" sz="2000" dirty="0">
                <a:latin typeface="AvenirNext LT Pro Regular" panose="020B0504020202020204" pitchFamily="34" charset="0"/>
              </a:rPr>
            </a:br>
            <a:endParaRPr lang="en-US" sz="2000" dirty="0">
              <a:latin typeface="AvenirNext LT Pro Regular" panose="020B0504020202020204" pitchFamily="34" charset="0"/>
            </a:endParaRP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5407FC4B-D4F7-4DE0-B61E-F438D08BE16F}"/>
              </a:ext>
            </a:extLst>
          </p:cNvPr>
          <p:cNvCxnSpPr/>
          <p:nvPr/>
        </p:nvCxnSpPr>
        <p:spPr>
          <a:xfrm>
            <a:off x="621437" y="3118087"/>
            <a:ext cx="354219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4689B843-53C8-432C-837B-8138E8B0C569}"/>
              </a:ext>
            </a:extLst>
          </p:cNvPr>
          <p:cNvCxnSpPr>
            <a:cxnSpLocks/>
          </p:cNvCxnSpPr>
          <p:nvPr/>
        </p:nvCxnSpPr>
        <p:spPr>
          <a:xfrm>
            <a:off x="1843394" y="3004431"/>
            <a:ext cx="0" cy="3018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0DE60B3-A67A-4C08-A11B-52A5C072642E}"/>
              </a:ext>
            </a:extLst>
          </p:cNvPr>
          <p:cNvSpPr txBox="1"/>
          <p:nvPr/>
        </p:nvSpPr>
        <p:spPr>
          <a:xfrm>
            <a:off x="541538" y="2728848"/>
            <a:ext cx="1828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cap="small" dirty="0"/>
              <a:t>Speed of reaction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8E2F2E12-E9BE-4810-97A0-42CE9FB7BDF4}"/>
              </a:ext>
            </a:extLst>
          </p:cNvPr>
          <p:cNvCxnSpPr/>
          <p:nvPr/>
        </p:nvCxnSpPr>
        <p:spPr>
          <a:xfrm>
            <a:off x="621437" y="4575048"/>
            <a:ext cx="354219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E67EC7C-9CB9-4E34-873A-89DAD8849CB9}"/>
              </a:ext>
            </a:extLst>
          </p:cNvPr>
          <p:cNvSpPr txBox="1"/>
          <p:nvPr/>
        </p:nvSpPr>
        <p:spPr>
          <a:xfrm>
            <a:off x="621437" y="4171667"/>
            <a:ext cx="1828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cap="small" dirty="0"/>
              <a:t>Tangibility</a:t>
            </a: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D367B683-D6E0-498A-8556-69E094028ED5}"/>
              </a:ext>
            </a:extLst>
          </p:cNvPr>
          <p:cNvCxnSpPr/>
          <p:nvPr/>
        </p:nvCxnSpPr>
        <p:spPr>
          <a:xfrm>
            <a:off x="2006354" y="4405721"/>
            <a:ext cx="0" cy="2586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14C40BA3-D883-4085-A60B-CC1551A569D3}"/>
              </a:ext>
            </a:extLst>
          </p:cNvPr>
          <p:cNvSpPr/>
          <p:nvPr/>
        </p:nvSpPr>
        <p:spPr>
          <a:xfrm>
            <a:off x="2283502" y="5188805"/>
            <a:ext cx="1222415" cy="1222593"/>
          </a:xfrm>
          <a:prstGeom prst="ellipse">
            <a:avLst/>
          </a:prstGeom>
          <a:solidFill>
            <a:srgbClr val="14765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2B9FA18D-477F-4E46-B2CD-C908A39730C0}"/>
              </a:ext>
            </a:extLst>
          </p:cNvPr>
          <p:cNvSpPr/>
          <p:nvPr/>
        </p:nvSpPr>
        <p:spPr>
          <a:xfrm>
            <a:off x="3262463" y="5172889"/>
            <a:ext cx="1286976" cy="1265927"/>
          </a:xfrm>
          <a:prstGeom prst="ellipse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5D54A5D-CDDB-4BC9-BB38-388027970626}"/>
              </a:ext>
            </a:extLst>
          </p:cNvPr>
          <p:cNvSpPr txBox="1"/>
          <p:nvPr/>
        </p:nvSpPr>
        <p:spPr>
          <a:xfrm>
            <a:off x="2628202" y="5569268"/>
            <a:ext cx="87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Next LT Pro Regular" panose="020B0504020202020204" pitchFamily="34" charset="0"/>
              </a:rPr>
              <a:t>Tool plane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8851CC5-BDA8-4450-9350-FCC04424821D}"/>
              </a:ext>
            </a:extLst>
          </p:cNvPr>
          <p:cNvSpPr txBox="1"/>
          <p:nvPr/>
        </p:nvSpPr>
        <p:spPr>
          <a:xfrm>
            <a:off x="3607163" y="5590054"/>
            <a:ext cx="109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venirNext LT Pro Regular" panose="020B0504020202020204" pitchFamily="34" charset="0"/>
              </a:rPr>
              <a:t>Objects plane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D2EF2D23-236F-42A4-B681-A73D384D1025}"/>
              </a:ext>
            </a:extLst>
          </p:cNvPr>
          <p:cNvCxnSpPr>
            <a:cxnSpLocks/>
          </p:cNvCxnSpPr>
          <p:nvPr/>
        </p:nvCxnSpPr>
        <p:spPr>
          <a:xfrm>
            <a:off x="3402627" y="5131569"/>
            <a:ext cx="0" cy="7723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2522191-D734-4F97-8F61-DA83176D171C}"/>
              </a:ext>
            </a:extLst>
          </p:cNvPr>
          <p:cNvSpPr txBox="1"/>
          <p:nvPr/>
        </p:nvSpPr>
        <p:spPr>
          <a:xfrm>
            <a:off x="627053" y="5569268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cap="small" dirty="0"/>
              <a:t>Configuration of spaces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3A71349-65AF-49E9-AA75-0F45B32D8CF1}"/>
              </a:ext>
            </a:extLst>
          </p:cNvPr>
          <p:cNvSpPr txBox="1"/>
          <p:nvPr/>
        </p:nvSpPr>
        <p:spPr>
          <a:xfrm>
            <a:off x="1641657" y="4121982"/>
            <a:ext cx="3143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Next LT Pro Regular" panose="020B0504020202020204" pitchFamily="34" charset="0"/>
              </a:rPr>
              <a:t>Symbolic interaction with tangible effects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2F332E4-560A-4890-A050-AC9A3CE00180}"/>
              </a:ext>
            </a:extLst>
          </p:cNvPr>
          <p:cNvSpPr txBox="1"/>
          <p:nvPr/>
        </p:nvSpPr>
        <p:spPr>
          <a:xfrm>
            <a:off x="1824168" y="3174383"/>
            <a:ext cx="2238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Next LT Pro Regular" panose="020B0504020202020204" pitchFamily="34" charset="0"/>
              </a:rPr>
              <a:t>Abstract and objective avatar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36C9F6C-39ED-40DC-BEC6-95154A2CCCC4}"/>
              </a:ext>
            </a:extLst>
          </p:cNvPr>
          <p:cNvSpPr txBox="1"/>
          <p:nvPr/>
        </p:nvSpPr>
        <p:spPr>
          <a:xfrm>
            <a:off x="3067059" y="4911804"/>
            <a:ext cx="877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Next LT Pro Regular" panose="020B0504020202020204" pitchFamily="34" charset="0"/>
              </a:rPr>
              <a:t>Marker</a:t>
            </a:r>
          </a:p>
        </p:txBody>
      </p:sp>
      <p:pic>
        <p:nvPicPr>
          <p:cNvPr id="6" name="bandicam 2018-03-08 11-17-20-108">
            <a:hlinkClick r:id="" action="ppaction://media"/>
            <a:extLst>
              <a:ext uri="{FF2B5EF4-FFF2-40B4-BE49-F238E27FC236}">
                <a16:creationId xmlns:a16="http://schemas.microsoft.com/office/drawing/2014/main" id="{3B3BF7C5-DCDA-407B-8C17-21F34337C3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4378" y="3426877"/>
            <a:ext cx="6473203" cy="296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2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32">
            <a:extLst>
              <a:ext uri="{FF2B5EF4-FFF2-40B4-BE49-F238E27FC236}">
                <a16:creationId xmlns:a16="http://schemas.microsoft.com/office/drawing/2014/main" id="{A5C69A02-8F4D-48B8-B012-B5A8E3318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r="5479" b="3862"/>
          <a:stretch>
            <a:fillRect/>
          </a:stretch>
        </p:blipFill>
        <p:spPr bwMode="auto">
          <a:xfrm>
            <a:off x="4823948" y="156047"/>
            <a:ext cx="7224728" cy="671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Immagine 19">
            <a:extLst>
              <a:ext uri="{FF2B5EF4-FFF2-40B4-BE49-F238E27FC236}">
                <a16:creationId xmlns:a16="http://schemas.microsoft.com/office/drawing/2014/main" id="{D2F91EAB-C0CC-4D22-8FCB-E6560018A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57"/>
          <a:stretch/>
        </p:blipFill>
        <p:spPr bwMode="auto">
          <a:xfrm>
            <a:off x="423168" y="590366"/>
            <a:ext cx="4400780" cy="334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9D2D665-4643-48C5-8C28-2CDC26327643}"/>
              </a:ext>
            </a:extLst>
          </p:cNvPr>
          <p:cNvSpPr/>
          <p:nvPr/>
        </p:nvSpPr>
        <p:spPr>
          <a:xfrm>
            <a:off x="423169" y="4427988"/>
            <a:ext cx="4400780" cy="1670972"/>
          </a:xfrm>
          <a:prstGeom prst="rect">
            <a:avLst/>
          </a:prstGeom>
          <a:solidFill>
            <a:srgbClr val="00206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venirNext LT Pro Regular" panose="020B0504020202020204" pitchFamily="34" charset="0"/>
              </a:rPr>
              <a:t>The marker positions and the annotation are saved in the Notepad, accessible also from the exploration mode.</a:t>
            </a:r>
          </a:p>
        </p:txBody>
      </p:sp>
    </p:spTree>
    <p:extLst>
      <p:ext uri="{BB962C8B-B14F-4D97-AF65-F5344CB8AC3E}">
        <p14:creationId xmlns:p14="http://schemas.microsoft.com/office/powerpoint/2010/main" val="2903908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4FE54645-5B3F-4E41-A577-FDE44793F582}"/>
              </a:ext>
            </a:extLst>
          </p:cNvPr>
          <p:cNvSpPr/>
          <p:nvPr/>
        </p:nvSpPr>
        <p:spPr>
          <a:xfrm>
            <a:off x="-38471" y="0"/>
            <a:ext cx="12230471" cy="69028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7B032F5-B0A5-47BA-8C07-D58388E1C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71" y="0"/>
            <a:ext cx="12264937" cy="690285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08FEDC9-2F85-4B5F-976A-00882AD49346}"/>
              </a:ext>
            </a:extLst>
          </p:cNvPr>
          <p:cNvSpPr/>
          <p:nvPr/>
        </p:nvSpPr>
        <p:spPr>
          <a:xfrm>
            <a:off x="3620707" y="2009775"/>
            <a:ext cx="5104661" cy="2838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Next LT Pro Regular" panose="020B0504020202020204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AA6B836-4993-4C44-94DC-FCD4CE0EBCF0}"/>
              </a:ext>
            </a:extLst>
          </p:cNvPr>
          <p:cNvSpPr/>
          <p:nvPr/>
        </p:nvSpPr>
        <p:spPr>
          <a:xfrm>
            <a:off x="3909231" y="2665520"/>
            <a:ext cx="4527612" cy="152695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E3C944D-8E4A-48E2-8C61-9763BBB9733C}"/>
              </a:ext>
            </a:extLst>
          </p:cNvPr>
          <p:cNvSpPr txBox="1"/>
          <p:nvPr/>
        </p:nvSpPr>
        <p:spPr>
          <a:xfrm>
            <a:off x="2397406" y="3153167"/>
            <a:ext cx="7466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AvenirNext LT Pro Cn" panose="020B0506020202020204" pitchFamily="34" charset="0"/>
              </a:rPr>
              <a:t>Grazie a tutti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2194462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6" descr="Immagine che contiene mappa, screenshot, interni&#10;&#10;Descrizione generata con affidabilità elevata">
            <a:extLst>
              <a:ext uri="{FF2B5EF4-FFF2-40B4-BE49-F238E27FC236}">
                <a16:creationId xmlns:a16="http://schemas.microsoft.com/office/drawing/2014/main" id="{949D0E04-60ED-4C0B-A7F5-58CD39DFD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1855" r="9532" b="10175"/>
          <a:stretch>
            <a:fillRect/>
          </a:stretch>
        </p:blipFill>
        <p:spPr bwMode="auto">
          <a:xfrm>
            <a:off x="643467" y="675930"/>
            <a:ext cx="10905066" cy="550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598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52">
            <a:extLst>
              <a:ext uri="{FF2B5EF4-FFF2-40B4-BE49-F238E27FC236}">
                <a16:creationId xmlns:a16="http://schemas.microsoft.com/office/drawing/2014/main" id="{20B67370-2804-4632-8EE7-DF6E5092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861" y="76304"/>
            <a:ext cx="5884278" cy="678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724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14">
            <a:extLst>
              <a:ext uri="{FF2B5EF4-FFF2-40B4-BE49-F238E27FC236}">
                <a16:creationId xmlns:a16="http://schemas.microsoft.com/office/drawing/2014/main" id="{C60A1A1D-FF00-42FE-8144-5B9B04307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25" y="3666800"/>
            <a:ext cx="3519924" cy="275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magine 28">
            <a:extLst>
              <a:ext uri="{FF2B5EF4-FFF2-40B4-BE49-F238E27FC236}">
                <a16:creationId xmlns:a16="http://schemas.microsoft.com/office/drawing/2014/main" id="{8793BA25-5D64-4A46-9694-C410D00BF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"/>
          <a:stretch/>
        </p:blipFill>
        <p:spPr bwMode="auto">
          <a:xfrm>
            <a:off x="2159236" y="3281056"/>
            <a:ext cx="6512489" cy="330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34">
            <a:extLst>
              <a:ext uri="{FF2B5EF4-FFF2-40B4-BE49-F238E27FC236}">
                <a16:creationId xmlns:a16="http://schemas.microsoft.com/office/drawing/2014/main" id="{51EE2A0E-695B-4D49-84A9-67A7E9DBB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49" y="299621"/>
            <a:ext cx="6271076" cy="302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35">
            <a:extLst>
              <a:ext uri="{FF2B5EF4-FFF2-40B4-BE49-F238E27FC236}">
                <a16:creationId xmlns:a16="http://schemas.microsoft.com/office/drawing/2014/main" id="{DC98DF29-6E5C-4B7D-8069-7CA29EE00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725" y="528221"/>
            <a:ext cx="3309850" cy="229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D31BFC32-8B40-4202-A9AA-56AAD26DF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155" y="7102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D15DDA4-0781-4E75-8766-97D7CF9017EF}"/>
              </a:ext>
            </a:extLst>
          </p:cNvPr>
          <p:cNvSpPr/>
          <p:nvPr/>
        </p:nvSpPr>
        <p:spPr>
          <a:xfrm>
            <a:off x="362723" y="701093"/>
            <a:ext cx="1790692" cy="189094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Next LT Pro Regular" panose="020B05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03C42F3-1456-4CE3-9966-BA7D42F30BAF}"/>
              </a:ext>
            </a:extLst>
          </p:cNvPr>
          <p:cNvSpPr txBox="1"/>
          <p:nvPr/>
        </p:nvSpPr>
        <p:spPr>
          <a:xfrm>
            <a:off x="274172" y="1214373"/>
            <a:ext cx="1967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 LT Pro Regular" panose="020B0504020202020204" pitchFamily="34" charset="0"/>
              </a:rPr>
              <a:t>Controls Exploration mode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ED8A33BB-1022-426C-85BB-99A56E133F54}"/>
              </a:ext>
            </a:extLst>
          </p:cNvPr>
          <p:cNvSpPr/>
          <p:nvPr/>
        </p:nvSpPr>
        <p:spPr>
          <a:xfrm>
            <a:off x="362723" y="3774825"/>
            <a:ext cx="1790692" cy="189094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Next LT Pro Regular" panose="020B05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15839DE-925B-4AD2-9AF8-AEB48E26C69D}"/>
              </a:ext>
            </a:extLst>
          </p:cNvPr>
          <p:cNvSpPr txBox="1"/>
          <p:nvPr/>
        </p:nvSpPr>
        <p:spPr>
          <a:xfrm>
            <a:off x="274172" y="4288105"/>
            <a:ext cx="1967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 LT Pro Regular" panose="020B0504020202020204" pitchFamily="34" charset="0"/>
              </a:rPr>
              <a:t>Controls </a:t>
            </a:r>
          </a:p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 LT Pro Regular" panose="020B0504020202020204" pitchFamily="34" charset="0"/>
              </a:rPr>
              <a:t>Lecture </a:t>
            </a:r>
          </a:p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 LT Pro Regular" panose="020B0504020202020204" pitchFamily="34" charset="0"/>
              </a:rPr>
              <a:t>mode</a:t>
            </a:r>
          </a:p>
        </p:txBody>
      </p:sp>
    </p:spTree>
    <p:extLst>
      <p:ext uri="{BB962C8B-B14F-4D97-AF65-F5344CB8AC3E}">
        <p14:creationId xmlns:p14="http://schemas.microsoft.com/office/powerpoint/2010/main" val="1201128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magine 57">
            <a:extLst>
              <a:ext uri="{FF2B5EF4-FFF2-40B4-BE49-F238E27FC236}">
                <a16:creationId xmlns:a16="http://schemas.microsoft.com/office/drawing/2014/main" id="{75E765F6-2205-4987-A643-ACE56AA67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1" y="2785889"/>
            <a:ext cx="4935275" cy="343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magine 12">
            <a:extLst>
              <a:ext uri="{FF2B5EF4-FFF2-40B4-BE49-F238E27FC236}">
                <a16:creationId xmlns:a16="http://schemas.microsoft.com/office/drawing/2014/main" id="{C2EE5486-E55A-4CA2-84EA-F3BA8C058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626" y="2353003"/>
            <a:ext cx="6927054" cy="432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14E8469-9D87-4F8E-84ED-159C669CB5E6}"/>
              </a:ext>
            </a:extLst>
          </p:cNvPr>
          <p:cNvSpPr/>
          <p:nvPr/>
        </p:nvSpPr>
        <p:spPr>
          <a:xfrm>
            <a:off x="1349406" y="462058"/>
            <a:ext cx="2967563" cy="189094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Next LT Pro Regular" panose="020B05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520962-485B-4720-A015-751B70462F2E}"/>
              </a:ext>
            </a:extLst>
          </p:cNvPr>
          <p:cNvSpPr txBox="1"/>
          <p:nvPr/>
        </p:nvSpPr>
        <p:spPr>
          <a:xfrm>
            <a:off x="1849290" y="948329"/>
            <a:ext cx="1967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 LT Pro Regular" panose="020B0504020202020204" pitchFamily="34" charset="0"/>
              </a:rPr>
              <a:t>Touch controls Exploration mode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91480A9-00FF-4E6D-87E4-E215ADB28AD7}"/>
              </a:ext>
            </a:extLst>
          </p:cNvPr>
          <p:cNvSpPr txBox="1"/>
          <p:nvPr/>
        </p:nvSpPr>
        <p:spPr>
          <a:xfrm>
            <a:off x="7266389" y="945866"/>
            <a:ext cx="3829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 LT Pro Regular" panose="020B0504020202020204" pitchFamily="34" charset="0"/>
              </a:rPr>
              <a:t>Touch controls </a:t>
            </a:r>
          </a:p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 LT Pro Regular" panose="020B0504020202020204" pitchFamily="34" charset="0"/>
              </a:rPr>
              <a:t>Lecture </a:t>
            </a:r>
          </a:p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 LT Pro Regular" panose="020B0504020202020204" pitchFamily="34" charset="0"/>
              </a:rPr>
              <a:t>mode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742FEEF-8326-4ABF-B413-9AE9ACA4E8CE}"/>
              </a:ext>
            </a:extLst>
          </p:cNvPr>
          <p:cNvSpPr/>
          <p:nvPr/>
        </p:nvSpPr>
        <p:spPr>
          <a:xfrm>
            <a:off x="7697477" y="462058"/>
            <a:ext cx="2967563" cy="189094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Next LT Pro Regular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164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1">
            <a:extLst>
              <a:ext uri="{FF2B5EF4-FFF2-40B4-BE49-F238E27FC236}">
                <a16:creationId xmlns:a16="http://schemas.microsoft.com/office/drawing/2014/main" id="{AF6E9709-0FE1-4AD5-93B0-196D1413E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9" y="1668000"/>
            <a:ext cx="12042011" cy="29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723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A3D9531-67FA-4D32-BBA2-76A3BD0EC20C}"/>
              </a:ext>
            </a:extLst>
          </p:cNvPr>
          <p:cNvSpPr/>
          <p:nvPr/>
        </p:nvSpPr>
        <p:spPr>
          <a:xfrm>
            <a:off x="2198703" y="2176329"/>
            <a:ext cx="7652552" cy="18909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Next LT Pro Regular" panose="020B0504020202020204" pitchFamily="34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858F5AD-432D-4ACC-9BE6-42CA6FF41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50" y="3274580"/>
            <a:ext cx="3583420" cy="3583420"/>
          </a:xfr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513BA99-B986-4332-9E5D-5AC5AB26992A}"/>
              </a:ext>
            </a:extLst>
          </p:cNvPr>
          <p:cNvSpPr/>
          <p:nvPr/>
        </p:nvSpPr>
        <p:spPr>
          <a:xfrm>
            <a:off x="2291918" y="2258780"/>
            <a:ext cx="7466121" cy="17211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Next LT Pro Regular" panose="020B05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3ED9DEA-7E25-4E2A-B2DA-282CC7A8C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1020" y="2607678"/>
            <a:ext cx="12191999" cy="48959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venirNext LT Pro Cn" panose="020B0506020202020204" pitchFamily="34" charset="0"/>
              </a:rPr>
              <a:t>Kinaesthesia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333F665-9A3A-46DD-86AE-9B6B44AA5D86}"/>
              </a:ext>
            </a:extLst>
          </p:cNvPr>
          <p:cNvSpPr txBox="1"/>
          <p:nvPr/>
        </p:nvSpPr>
        <p:spPr>
          <a:xfrm>
            <a:off x="2469345" y="3180456"/>
            <a:ext cx="6894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venirNext LT Pro Regular" panose="020B0504020202020204" pitchFamily="34" charset="0"/>
              </a:rPr>
              <a:t>Awareness of the position and movement of the body in space. </a:t>
            </a:r>
          </a:p>
        </p:txBody>
      </p:sp>
    </p:spTree>
    <p:extLst>
      <p:ext uri="{BB962C8B-B14F-4D97-AF65-F5344CB8AC3E}">
        <p14:creationId xmlns:p14="http://schemas.microsoft.com/office/powerpoint/2010/main" val="2072775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A3D9531-67FA-4D32-BBA2-76A3BD0EC20C}"/>
              </a:ext>
            </a:extLst>
          </p:cNvPr>
          <p:cNvSpPr/>
          <p:nvPr/>
        </p:nvSpPr>
        <p:spPr>
          <a:xfrm>
            <a:off x="2269724" y="563338"/>
            <a:ext cx="7652552" cy="18909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Next LT Pro Regular" panose="020B0504020202020204" pitchFamily="34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858F5AD-432D-4ACC-9BE6-42CA6FF41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871" y="1661589"/>
            <a:ext cx="3583420" cy="3583420"/>
          </a:xfr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513BA99-B986-4332-9E5D-5AC5AB26992A}"/>
              </a:ext>
            </a:extLst>
          </p:cNvPr>
          <p:cNvSpPr/>
          <p:nvPr/>
        </p:nvSpPr>
        <p:spPr>
          <a:xfrm>
            <a:off x="2362939" y="645789"/>
            <a:ext cx="7466121" cy="17211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Next LT Pro Regular" panose="020B0504020202020204" pitchFamily="34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3ED9DEA-7E25-4E2A-B2DA-282CC7A8C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94687"/>
            <a:ext cx="12191999" cy="48959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venirNext LT Pro Cn" panose="020B0506020202020204" pitchFamily="34" charset="0"/>
              </a:rPr>
              <a:t>Kinaesthesia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333F665-9A3A-46DD-86AE-9B6B44AA5D86}"/>
              </a:ext>
            </a:extLst>
          </p:cNvPr>
          <p:cNvSpPr txBox="1"/>
          <p:nvPr/>
        </p:nvSpPr>
        <p:spPr>
          <a:xfrm>
            <a:off x="2540366" y="1567465"/>
            <a:ext cx="6894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venirNext LT Pro Regular" panose="020B0504020202020204" pitchFamily="34" charset="0"/>
              </a:rPr>
              <a:t>Awareness of the position and movement of the body in space.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0317498-7A1A-4432-94CA-91404C7F1F71}"/>
              </a:ext>
            </a:extLst>
          </p:cNvPr>
          <p:cNvSpPr/>
          <p:nvPr/>
        </p:nvSpPr>
        <p:spPr>
          <a:xfrm>
            <a:off x="4047540" y="4012462"/>
            <a:ext cx="4096918" cy="7825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AvenirNext LT Pro Regular" panose="020B0504020202020204" pitchFamily="34" charset="0"/>
              </a:rPr>
              <a:t>Vicarious kinaesthesia </a:t>
            </a:r>
          </a:p>
          <a:p>
            <a:pPr algn="ctr"/>
            <a:r>
              <a:rPr lang="en-US">
                <a:solidFill>
                  <a:schemeClr val="tx1"/>
                </a:solidFill>
                <a:latin typeface="AvenirNext LT Pro Regular" panose="020B0504020202020204" pitchFamily="34" charset="0"/>
              </a:rPr>
              <a:t>Or «Game Feel»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CB37E3F-CC19-4172-AA57-FC2AC9919BCC}"/>
              </a:ext>
            </a:extLst>
          </p:cNvPr>
          <p:cNvSpPr/>
          <p:nvPr/>
        </p:nvSpPr>
        <p:spPr>
          <a:xfrm>
            <a:off x="1595119" y="5193505"/>
            <a:ext cx="900176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latin typeface="AvenirNext LT Pro Regular" panose="020B0504020202020204" pitchFamily="34" charset="0"/>
              </a:rPr>
              <a:t>“the tactile and kinesthetic sense of manipulating and controlling a virtual object”</a:t>
            </a:r>
          </a:p>
          <a:p>
            <a:pPr algn="ctr">
              <a:spcBef>
                <a:spcPts val="600"/>
              </a:spcBef>
            </a:pPr>
            <a:r>
              <a:rPr lang="en-US" sz="2000" dirty="0">
                <a:latin typeface="AvenirNext LT Pro Regular" panose="020B0504020202020204" pitchFamily="34" charset="0"/>
              </a:rPr>
              <a:t>(</a:t>
            </a:r>
            <a:r>
              <a:rPr lang="en-US" sz="2000" dirty="0" err="1">
                <a:latin typeface="AvenirNext LT Pro Cn" panose="020B0506020202020204" pitchFamily="34" charset="0"/>
              </a:rPr>
              <a:t>Swink</a:t>
            </a:r>
            <a:r>
              <a:rPr lang="en-US" sz="2000" dirty="0">
                <a:latin typeface="AvenirNext LT Pro Cn" panose="020B0506020202020204" pitchFamily="34" charset="0"/>
              </a:rPr>
              <a:t>,</a:t>
            </a:r>
            <a:r>
              <a:rPr lang="en-US" sz="2000" i="1" dirty="0">
                <a:latin typeface="AvenirNext LT Pro Cn" panose="020B0506020202020204" pitchFamily="34" charset="0"/>
              </a:rPr>
              <a:t> Game Feel: a game designer guide to virtual sensation)</a:t>
            </a:r>
            <a:endParaRPr lang="en-US" sz="2000" dirty="0">
              <a:latin typeface="AvenirNext LT Pro Regular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15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tangolo 34">
            <a:extLst>
              <a:ext uri="{FF2B5EF4-FFF2-40B4-BE49-F238E27FC236}">
                <a16:creationId xmlns:a16="http://schemas.microsoft.com/office/drawing/2014/main" id="{23B934F6-895D-4A13-A170-5F20ECA7064F}"/>
              </a:ext>
            </a:extLst>
          </p:cNvPr>
          <p:cNvSpPr/>
          <p:nvPr/>
        </p:nvSpPr>
        <p:spPr>
          <a:xfrm>
            <a:off x="8325535" y="5070965"/>
            <a:ext cx="3568823" cy="138491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11D42195-20AF-4008-A244-510A459F581D}"/>
              </a:ext>
            </a:extLst>
          </p:cNvPr>
          <p:cNvSpPr/>
          <p:nvPr/>
        </p:nvSpPr>
        <p:spPr>
          <a:xfrm>
            <a:off x="8362761" y="3256135"/>
            <a:ext cx="3568823" cy="1384916"/>
          </a:xfrm>
          <a:prstGeom prst="rect">
            <a:avLst/>
          </a:prstGeom>
          <a:solidFill>
            <a:srgbClr val="23D17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DA721884-9696-45A2-8CC7-54C49973AFD3}"/>
              </a:ext>
            </a:extLst>
          </p:cNvPr>
          <p:cNvSpPr/>
          <p:nvPr/>
        </p:nvSpPr>
        <p:spPr>
          <a:xfrm>
            <a:off x="8325535" y="1546608"/>
            <a:ext cx="3568823" cy="138491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6BB0E41-A6E3-41E2-9E38-A32A6A46B34B}"/>
              </a:ext>
            </a:extLst>
          </p:cNvPr>
          <p:cNvSpPr txBox="1"/>
          <p:nvPr/>
        </p:nvSpPr>
        <p:spPr>
          <a:xfrm>
            <a:off x="8885982" y="3753666"/>
            <a:ext cx="2540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AvenirNext LT Pro Regular" panose="020B0504020202020204" pitchFamily="34" charset="0"/>
              </a:rPr>
              <a:t>Kinesthetic empathy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E36371-ACD6-4CF9-A72E-E1C5612BA2B0}"/>
              </a:ext>
            </a:extLst>
          </p:cNvPr>
          <p:cNvSpPr txBox="1"/>
          <p:nvPr/>
        </p:nvSpPr>
        <p:spPr>
          <a:xfrm>
            <a:off x="772357" y="1567800"/>
            <a:ext cx="6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600" b="1" dirty="0">
                <a:latin typeface="AvenirNext LT Pro Regular" panose="020B0504020202020204" pitchFamily="34" charset="0"/>
              </a:rPr>
              <a:t>Perception of the user own body in movement and his interaction with the physical interface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2214308-CED1-451A-A60B-41C8236A6E72}"/>
              </a:ext>
            </a:extLst>
          </p:cNvPr>
          <p:cNvSpPr txBox="1"/>
          <p:nvPr/>
        </p:nvSpPr>
        <p:spPr>
          <a:xfrm>
            <a:off x="8885982" y="5548491"/>
            <a:ext cx="2540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Next LT Pro Regular" panose="020B0504020202020204" pitchFamily="34" charset="0"/>
              </a:rPr>
              <a:t>Vicarious kinesthesia</a:t>
            </a:r>
          </a:p>
          <a:p>
            <a:endParaRPr lang="en-US" dirty="0">
              <a:latin typeface="AvenirNext LT Pro Regular" panose="020B05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AC6E70D-F7B9-4449-BDA5-B0532367C152}"/>
              </a:ext>
            </a:extLst>
          </p:cNvPr>
          <p:cNvSpPr txBox="1"/>
          <p:nvPr/>
        </p:nvSpPr>
        <p:spPr>
          <a:xfrm>
            <a:off x="-177549" y="569551"/>
            <a:ext cx="127838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Next LT Pro Cn" panose="020B0506020202020204" pitchFamily="34" charset="0"/>
                <a:ea typeface="Adobe Song Std L" panose="02020300000000000000" pitchFamily="18" charset="-128"/>
              </a:rPr>
              <a:t>The relation between body and technology involves </a:t>
            </a:r>
            <a:r>
              <a:rPr lang="en-US" dirty="0" err="1">
                <a:latin typeface="AvenirNext LT Pro Cn" panose="020B0506020202020204" pitchFamily="34" charset="0"/>
                <a:ea typeface="Adobe Song Std L" panose="02020300000000000000" pitchFamily="18" charset="-128"/>
              </a:rPr>
              <a:t>kinaesthesia</a:t>
            </a:r>
            <a:r>
              <a:rPr lang="en-US" dirty="0">
                <a:latin typeface="AvenirNext LT Pro Cn" panose="020B0506020202020204" pitchFamily="34" charset="0"/>
                <a:ea typeface="Adobe Song Std L" panose="02020300000000000000" pitchFamily="18" charset="-128"/>
              </a:rPr>
              <a:t> at least in three ways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BBE7964-B165-45B6-A4E6-3A0FFCBF23A6}"/>
              </a:ext>
            </a:extLst>
          </p:cNvPr>
          <p:cNvSpPr txBox="1"/>
          <p:nvPr/>
        </p:nvSpPr>
        <p:spPr>
          <a:xfrm>
            <a:off x="8591744" y="2078206"/>
            <a:ext cx="3036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Next LT Pro Regular" panose="020B0504020202020204" pitchFamily="34" charset="0"/>
              </a:rPr>
              <a:t>Extended embodiment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7843770-378C-4D56-AD5E-A7B2A906E88D}"/>
              </a:ext>
            </a:extLst>
          </p:cNvPr>
          <p:cNvSpPr txBox="1"/>
          <p:nvPr/>
        </p:nvSpPr>
        <p:spPr>
          <a:xfrm>
            <a:off x="1008728" y="2408304"/>
            <a:ext cx="6723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Next LT Pro Regular" panose="020B0504020202020204" pitchFamily="34" charset="0"/>
              </a:rPr>
              <a:t>Kinesthetic interaction: engage the user both physically and socially with innovative modes of interaction.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D4D10AE-5120-42E0-933D-B9DB9D903FD1}"/>
              </a:ext>
            </a:extLst>
          </p:cNvPr>
          <p:cNvSpPr txBox="1"/>
          <p:nvPr/>
        </p:nvSpPr>
        <p:spPr>
          <a:xfrm>
            <a:off x="831182" y="3492057"/>
            <a:ext cx="6901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600" b="1" dirty="0">
                <a:latin typeface="AvenirNext LT Pro Regular" panose="020B0504020202020204" pitchFamily="34" charset="0"/>
              </a:rPr>
              <a:t>Vision of virtual movement stimulate the viewer mirror-neuron system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3AAD724-C1B9-4102-8119-4EE3C7F01B26}"/>
              </a:ext>
            </a:extLst>
          </p:cNvPr>
          <p:cNvSpPr txBox="1"/>
          <p:nvPr/>
        </p:nvSpPr>
        <p:spPr>
          <a:xfrm>
            <a:off x="772357" y="5610086"/>
            <a:ext cx="4802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1600" b="1" dirty="0">
                <a:latin typeface="AvenirNext LT Pro Regular" panose="020B0504020202020204" pitchFamily="34" charset="0"/>
              </a:rPr>
              <a:t>Control of a virtual object in the virtual space</a:t>
            </a:r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26C96C88-5B6B-405F-B6D9-DD51D7BA94F7}"/>
              </a:ext>
            </a:extLst>
          </p:cNvPr>
          <p:cNvCxnSpPr>
            <a:cxnSpLocks/>
          </p:cNvCxnSpPr>
          <p:nvPr/>
        </p:nvCxnSpPr>
        <p:spPr>
          <a:xfrm>
            <a:off x="7998781" y="1784412"/>
            <a:ext cx="0" cy="46874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953E351-4633-440E-A97E-DC1ACC8339AD}"/>
              </a:ext>
            </a:extLst>
          </p:cNvPr>
          <p:cNvSpPr txBox="1"/>
          <p:nvPr/>
        </p:nvSpPr>
        <p:spPr>
          <a:xfrm>
            <a:off x="985422" y="4343000"/>
            <a:ext cx="66493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1400" dirty="0">
                <a:latin typeface="AvenirNext LT Pro Regular" panose="020B0504020202020204" pitchFamily="34" charset="0"/>
              </a:rPr>
              <a:t>The embodied simulation that comes as a response to observed movement.</a:t>
            </a:r>
          </a:p>
          <a:p>
            <a:pPr>
              <a:spcBef>
                <a:spcPts val="1200"/>
              </a:spcBef>
            </a:pPr>
            <a:r>
              <a:rPr lang="it-IT" sz="1400" dirty="0">
                <a:latin typeface="AvenirNext LT Pro Regular" panose="020B0504020202020204" pitchFamily="34" charset="0"/>
              </a:rPr>
              <a:t>K</a:t>
            </a:r>
            <a:r>
              <a:rPr lang="en-GB" sz="1400" dirty="0" err="1">
                <a:latin typeface="AvenirNext LT Pro Regular" panose="020B0504020202020204" pitchFamily="34" charset="0"/>
              </a:rPr>
              <a:t>inesthetic</a:t>
            </a:r>
            <a:r>
              <a:rPr lang="en-GB" sz="1400" dirty="0">
                <a:latin typeface="AvenirNext LT Pro Regular" panose="020B0504020202020204" pitchFamily="34" charset="0"/>
              </a:rPr>
              <a:t> empathy interaction: when the system opens up for the possibility of the users being able to read, decode and react on each other’s movements.</a:t>
            </a:r>
          </a:p>
          <a:p>
            <a:pPr>
              <a:spcBef>
                <a:spcPts val="1200"/>
              </a:spcBef>
            </a:pPr>
            <a:endParaRPr lang="en-GB" sz="1400" dirty="0">
              <a:latin typeface="AvenirNext LT Pro Regular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953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E80BE6F-AB37-45C5-92FC-AE456A298602}"/>
              </a:ext>
            </a:extLst>
          </p:cNvPr>
          <p:cNvSpPr/>
          <p:nvPr/>
        </p:nvSpPr>
        <p:spPr>
          <a:xfrm>
            <a:off x="-55111" y="1"/>
            <a:ext cx="1235728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2E30A1-4F62-4286-B22E-6F6E04CC8FAE}"/>
              </a:ext>
            </a:extLst>
          </p:cNvPr>
          <p:cNvSpPr txBox="1"/>
          <p:nvPr/>
        </p:nvSpPr>
        <p:spPr>
          <a:xfrm rot="16200000">
            <a:off x="-2920783" y="3075057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cap="small" dirty="0">
                <a:solidFill>
                  <a:schemeClr val="bg1"/>
                </a:solidFill>
                <a:latin typeface="AvenirNext LT Pro Cn" panose="020B0506020202020204" pitchFamily="34" charset="0"/>
              </a:rPr>
              <a:t>Gamification</a:t>
            </a:r>
            <a:endParaRPr lang="en-US" sz="3200" cap="small" dirty="0">
              <a:solidFill>
                <a:schemeClr val="bg1"/>
              </a:solidFill>
              <a:latin typeface="AvenirNext LT Pro Cn" panose="020B050602020202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F58069E-5523-4A98-8F72-9A49DF198F03}"/>
              </a:ext>
            </a:extLst>
          </p:cNvPr>
          <p:cNvSpPr/>
          <p:nvPr/>
        </p:nvSpPr>
        <p:spPr>
          <a:xfrm>
            <a:off x="2709180" y="472222"/>
            <a:ext cx="8318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venirNext LT Pro Regular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“Gamification is the use of game design elements in non-game environments”</a:t>
            </a:r>
          </a:p>
          <a:p>
            <a:pPr algn="ctr"/>
            <a:r>
              <a:rPr lang="en-US" dirty="0">
                <a:latin typeface="AvenirNext LT Pro Regular" panose="020B05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1400" dirty="0">
                <a:latin typeface="AvenirNext LT Pro Cn" panose="020B0506020202020204" pitchFamily="34" charset="0"/>
                <a:cs typeface="Times New Roman" panose="02020603050405020304" pitchFamily="18" charset="0"/>
              </a:rPr>
              <a:t>Deterting et al., </a:t>
            </a:r>
            <a:r>
              <a:rPr lang="en-US" sz="1400" i="1" dirty="0">
                <a:latin typeface="AvenirNext LT Pro Cn" panose="020B0506020202020204" pitchFamily="34" charset="0"/>
              </a:rPr>
              <a:t>From Game Design Elements to </a:t>
            </a:r>
            <a:r>
              <a:rPr lang="en-US" sz="1400" i="1" dirty="0" err="1">
                <a:latin typeface="AvenirNext LT Pro Cn" panose="020B0506020202020204" pitchFamily="34" charset="0"/>
              </a:rPr>
              <a:t>Gamefulness</a:t>
            </a:r>
            <a:r>
              <a:rPr lang="en-US" sz="1400" i="1" dirty="0">
                <a:latin typeface="AvenirNext LT Pro Cn" panose="020B0506020202020204" pitchFamily="34" charset="0"/>
              </a:rPr>
              <a:t>: Defining “Gamification”</a:t>
            </a:r>
            <a:r>
              <a:rPr lang="en-US" dirty="0">
                <a:latin typeface="AvenirNext LT Pro Cn" panose="020B0506020202020204" pitchFamily="34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AvenirNext LT Pro Cn" panose="020B0506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013A65-734A-4EAF-B42D-6F908ABC04C9}"/>
              </a:ext>
            </a:extLst>
          </p:cNvPr>
          <p:cNvSpPr txBox="1"/>
          <p:nvPr/>
        </p:nvSpPr>
        <p:spPr>
          <a:xfrm>
            <a:off x="1726201" y="2044005"/>
            <a:ext cx="608275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technique to change the users behaviour in conformance to the company strategy.</a:t>
            </a:r>
          </a:p>
          <a:p>
            <a:endParaRPr lang="en-US" sz="1400" dirty="0">
              <a:latin typeface="AvenirNext LT Pro Regular" panose="020B0504020202020204" pitchFamily="34" charset="0"/>
            </a:endParaRPr>
          </a:p>
          <a:p>
            <a:r>
              <a:rPr lang="en-US" sz="1400" dirty="0">
                <a:latin typeface="AvenirNext LT Pro Regular" panose="020B0504020202020204" pitchFamily="34" charset="0"/>
              </a:rPr>
              <a:t>Reinforcement programs, typical of the Skinnerian operant conditioning.</a:t>
            </a:r>
          </a:p>
          <a:p>
            <a:endParaRPr lang="en-US" sz="1400" dirty="0">
              <a:latin typeface="AvenirNext LT Pro Regular" panose="020B0504020202020204" pitchFamily="34" charset="0"/>
            </a:endParaRPr>
          </a:p>
          <a:p>
            <a:r>
              <a:rPr lang="en-US" sz="1400" b="1" dirty="0">
                <a:latin typeface="AvenirNext LT Pro Regular" panose="020B0504020202020204" pitchFamily="34" charset="0"/>
              </a:rPr>
              <a:t>A long-term investment based on extrinsic motivation</a:t>
            </a:r>
          </a:p>
          <a:p>
            <a:endParaRPr lang="en-US" sz="1400" dirty="0">
              <a:latin typeface="AvenirNext LT Pro Regular" panose="020B05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26731B7-9C73-46BF-833D-249495DE6AAB}"/>
              </a:ext>
            </a:extLst>
          </p:cNvPr>
          <p:cNvSpPr txBox="1"/>
          <p:nvPr/>
        </p:nvSpPr>
        <p:spPr>
          <a:xfrm>
            <a:off x="8684005" y="2044005"/>
            <a:ext cx="264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Next LT Pro Regular" panose="020B0504020202020204" pitchFamily="34" charset="0"/>
              </a:rPr>
              <a:t>Leaderboard, badges, levels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BA72B41-7140-480C-991E-F2B88BC266C3}"/>
              </a:ext>
            </a:extLst>
          </p:cNvPr>
          <p:cNvSpPr txBox="1"/>
          <p:nvPr/>
        </p:nvSpPr>
        <p:spPr>
          <a:xfrm>
            <a:off x="8684010" y="4000799"/>
            <a:ext cx="264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Next LT Pro Regular" panose="020B0504020202020204" pitchFamily="34" charset="0"/>
              </a:rPr>
              <a:t>Kinesthetic game mechanics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8C9A6981-B1D6-41FD-8226-C3B289762711}"/>
              </a:ext>
            </a:extLst>
          </p:cNvPr>
          <p:cNvCxnSpPr>
            <a:cxnSpLocks/>
          </p:cNvCxnSpPr>
          <p:nvPr/>
        </p:nvCxnSpPr>
        <p:spPr>
          <a:xfrm>
            <a:off x="8100641" y="2367170"/>
            <a:ext cx="0" cy="1899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7CF43BB-3CBA-4788-BC97-8880DD6FFE9A}"/>
              </a:ext>
            </a:extLst>
          </p:cNvPr>
          <p:cNvSpPr txBox="1"/>
          <p:nvPr/>
        </p:nvSpPr>
        <p:spPr>
          <a:xfrm>
            <a:off x="1736207" y="4404512"/>
            <a:ext cx="623748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AvenirNext LT Pro Regular" panose="020B0504020202020204" pitchFamily="34" charset="0"/>
              </a:rPr>
              <a:t>Game Feel</a:t>
            </a:r>
          </a:p>
          <a:p>
            <a:endParaRPr lang="en-US" sz="1600" dirty="0">
              <a:latin typeface="AvenirNext LT Pro Regular" panose="020B0504020202020204" pitchFamily="34" charset="0"/>
            </a:endParaRPr>
          </a:p>
          <a:p>
            <a:r>
              <a:rPr lang="en-US" sz="1400" b="1" dirty="0">
                <a:latin typeface="AvenirNext LT Pro Regular" panose="020B0504020202020204" pitchFamily="34" charset="0"/>
              </a:rPr>
              <a:t>A moment-to-moment, intrinsic pleasure that depends on the interaction itself.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F5882EC-26DF-4E1F-BE48-A2FB5AD48795}"/>
              </a:ext>
            </a:extLst>
          </p:cNvPr>
          <p:cNvSpPr/>
          <p:nvPr/>
        </p:nvSpPr>
        <p:spPr>
          <a:xfrm>
            <a:off x="8382319" y="4866255"/>
            <a:ext cx="3249224" cy="1384916"/>
          </a:xfrm>
          <a:prstGeom prst="rect">
            <a:avLst/>
          </a:prstGeom>
          <a:solidFill>
            <a:srgbClr val="23D17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venirNext LT Pro Regular" panose="020B0504020202020204" pitchFamily="34" charset="0"/>
              </a:rPr>
              <a:t>Kinesthetic mechanics </a:t>
            </a:r>
            <a:r>
              <a:rPr lang="en-US" sz="1400" dirty="0">
                <a:solidFill>
                  <a:schemeClr val="tx1"/>
                </a:solidFill>
                <a:latin typeface="AvenirNext LT Pro Regular" panose="020B0504020202020204" pitchFamily="34" charset="0"/>
              </a:rPr>
              <a:t>require psychomotor abilities, 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AvenirNext LT Pro Regular" panose="020B0504020202020204" pitchFamily="34" charset="0"/>
              </a:rPr>
              <a:t>non-kinesthetic mechanics</a:t>
            </a:r>
            <a:r>
              <a:rPr lang="en-US" sz="1400" dirty="0">
                <a:solidFill>
                  <a:schemeClr val="tx1"/>
                </a:solidFill>
                <a:latin typeface="AvenirNext LT Pro Regular" panose="020B0504020202020204" pitchFamily="34" charset="0"/>
              </a:rPr>
              <a:t> require a cognitive ones.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AvenirNext LT Pro Cn" panose="020B0506020202020204" pitchFamily="34" charset="0"/>
              </a:rPr>
              <a:t>(</a:t>
            </a:r>
            <a:r>
              <a:rPr lang="en-US" sz="1400" dirty="0" err="1">
                <a:solidFill>
                  <a:schemeClr val="tx1"/>
                </a:solidFill>
                <a:latin typeface="AvenirNext LT Pro Cn" panose="020B0506020202020204" pitchFamily="34" charset="0"/>
              </a:rPr>
              <a:t>Karhulahti</a:t>
            </a:r>
            <a:r>
              <a:rPr lang="en-US" sz="1400" dirty="0">
                <a:solidFill>
                  <a:schemeClr val="tx1"/>
                </a:solidFill>
                <a:latin typeface="AvenirNext LT Pro Cn" panose="020B0506020202020204" pitchFamily="34" charset="0"/>
              </a:rPr>
              <a:t>, 2013)</a:t>
            </a:r>
          </a:p>
        </p:txBody>
      </p:sp>
    </p:spTree>
    <p:extLst>
      <p:ext uri="{BB962C8B-B14F-4D97-AF65-F5344CB8AC3E}">
        <p14:creationId xmlns:p14="http://schemas.microsoft.com/office/powerpoint/2010/main" val="2440314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90158B50-26E5-40BB-9182-24C63953A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75" y="4771279"/>
            <a:ext cx="3717054" cy="123202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C9AA1CE-3E10-49CA-951C-572CDDF72D93}"/>
              </a:ext>
            </a:extLst>
          </p:cNvPr>
          <p:cNvSpPr/>
          <p:nvPr/>
        </p:nvSpPr>
        <p:spPr>
          <a:xfrm>
            <a:off x="5112759" y="4964426"/>
            <a:ext cx="1680209" cy="812757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DD50D9B-E809-4DD4-8CB2-B470F93DAE15}"/>
              </a:ext>
            </a:extLst>
          </p:cNvPr>
          <p:cNvSpPr txBox="1"/>
          <p:nvPr/>
        </p:nvSpPr>
        <p:spPr>
          <a:xfrm>
            <a:off x="4860119" y="5063027"/>
            <a:ext cx="21854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venirNext LT Pro Cn" panose="020B0506020202020204" pitchFamily="34" charset="0"/>
              </a:rPr>
              <a:t>Steve Swink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AvenirNext LT Pro Cn" panose="020B0506020202020204" pitchFamily="34" charset="0"/>
              </a:rPr>
              <a:t>«Game Feel»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10E27FE-C187-4DB2-A544-1AB2A32143C3}"/>
              </a:ext>
            </a:extLst>
          </p:cNvPr>
          <p:cNvSpPr/>
          <p:nvPr/>
        </p:nvSpPr>
        <p:spPr>
          <a:xfrm>
            <a:off x="0" y="6292084"/>
            <a:ext cx="12192000" cy="5659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cap="small" dirty="0">
                <a:latin typeface="AvenirNext LT Pro Cn" panose="020B0506020202020204" pitchFamily="34" charset="0"/>
              </a:rPr>
              <a:t>A comprehensive model of vicarious kinesthetic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DF196D-818A-4F48-8FAC-91B1C80043FC}"/>
              </a:ext>
            </a:extLst>
          </p:cNvPr>
          <p:cNvSpPr txBox="1"/>
          <p:nvPr/>
        </p:nvSpPr>
        <p:spPr>
          <a:xfrm>
            <a:off x="4219163" y="851422"/>
            <a:ext cx="37170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1400" dirty="0">
                <a:latin typeface="AvenirNext LT Pro Regular" panose="020B0504020202020204" pitchFamily="34" charset="0"/>
              </a:rPr>
              <a:t>Three building blocks of Game Feel :</a:t>
            </a:r>
          </a:p>
          <a:p>
            <a:pPr>
              <a:spcBef>
                <a:spcPts val="2400"/>
              </a:spcBef>
            </a:pPr>
            <a:endParaRPr lang="en-US" sz="1400" dirty="0">
              <a:latin typeface="AvenirNext LT Pro Regular" panose="020B0504020202020204" pitchFamily="34" charset="0"/>
            </a:endParaRPr>
          </a:p>
          <a:p>
            <a:pPr marL="285750" indent="-285750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sz="1400" b="1" dirty="0">
                <a:latin typeface="AvenirNext LT Pro Regular" panose="020B0504020202020204" pitchFamily="34" charset="0"/>
              </a:rPr>
              <a:t>Real-time control </a:t>
            </a:r>
            <a:r>
              <a:rPr lang="en-US" sz="1400" dirty="0">
                <a:latin typeface="AvenirNext LT Pro Regular" panose="020B0504020202020204" pitchFamily="34" charset="0"/>
              </a:rPr>
              <a:t>over a virtual object;</a:t>
            </a:r>
            <a:endParaRPr lang="en-US" sz="1400" b="1" dirty="0">
              <a:latin typeface="AvenirNext LT Pro Regular" panose="020B0504020202020204" pitchFamily="34" charset="0"/>
            </a:endParaRPr>
          </a:p>
          <a:p>
            <a:pPr marL="285750" indent="-285750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sz="1400" b="1" dirty="0">
                <a:latin typeface="AvenirNext LT Pro Regular" panose="020B0504020202020204" pitchFamily="34" charset="0"/>
              </a:rPr>
              <a:t>Simulated space </a:t>
            </a:r>
            <a:r>
              <a:rPr lang="en-US" sz="1400" dirty="0">
                <a:latin typeface="AvenirNext LT Pro Regular" panose="020B0504020202020204" pitchFamily="34" charset="0"/>
              </a:rPr>
              <a:t>which is experienced directly through the controlled object;</a:t>
            </a:r>
          </a:p>
          <a:p>
            <a:pPr marL="285750" indent="-285750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sz="1400" b="1" dirty="0">
                <a:latin typeface="AvenirNext LT Pro Regular" panose="020B0504020202020204" pitchFamily="34" charset="0"/>
              </a:rPr>
              <a:t>Polish, </a:t>
            </a:r>
            <a:r>
              <a:rPr lang="en-US" sz="1400" dirty="0">
                <a:latin typeface="AvenirNext LT Pro Regular" panose="020B0504020202020204" pitchFamily="34" charset="0"/>
              </a:rPr>
              <a:t>tangible additional effects that help sell the physicality of the interaction;</a:t>
            </a:r>
            <a:endParaRPr lang="en-US" sz="1400" b="1" dirty="0">
              <a:latin typeface="AvenirNext LT Pro Regular" panose="020B0504020202020204" pitchFamily="34" charset="0"/>
            </a:endParaRP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8C5A978E-C2E0-4353-9C7F-7120F4593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1" y="515832"/>
            <a:ext cx="3726551" cy="1613992"/>
          </a:xfrm>
          <a:prstGeom prst="rect">
            <a:avLst/>
          </a:prstGeom>
        </p:spPr>
      </p:pic>
      <p:sp>
        <p:nvSpPr>
          <p:cNvPr id="47" name="Rettangolo 46">
            <a:extLst>
              <a:ext uri="{FF2B5EF4-FFF2-40B4-BE49-F238E27FC236}">
                <a16:creationId xmlns:a16="http://schemas.microsoft.com/office/drawing/2014/main" id="{F439EB77-55D0-44C3-8A17-EF5B60585925}"/>
              </a:ext>
            </a:extLst>
          </p:cNvPr>
          <p:cNvSpPr/>
          <p:nvPr/>
        </p:nvSpPr>
        <p:spPr>
          <a:xfrm>
            <a:off x="797128" y="813674"/>
            <a:ext cx="2137715" cy="987866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36940BAA-8E0C-4569-AD8F-CBEC0CB592A7}"/>
              </a:ext>
            </a:extLst>
          </p:cNvPr>
          <p:cNvSpPr txBox="1"/>
          <p:nvPr/>
        </p:nvSpPr>
        <p:spPr>
          <a:xfrm>
            <a:off x="1020786" y="908988"/>
            <a:ext cx="19490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venirNext LT Pro Cn" panose="020B0506020202020204" pitchFamily="34" charset="0"/>
              </a:rPr>
              <a:t>Gregersen</a:t>
            </a:r>
            <a:r>
              <a:rPr lang="en-US" sz="1600" dirty="0">
                <a:solidFill>
                  <a:schemeClr val="bg1"/>
                </a:solidFill>
                <a:latin typeface="AvenirNext LT Pro Cn" panose="020B0506020202020204" pitchFamily="34" charset="0"/>
              </a:rPr>
              <a:t> and </a:t>
            </a:r>
            <a:r>
              <a:rPr lang="en-US" sz="1600" dirty="0" err="1">
                <a:solidFill>
                  <a:schemeClr val="bg1"/>
                </a:solidFill>
                <a:latin typeface="AvenirNext LT Pro Cn" panose="020B0506020202020204" pitchFamily="34" charset="0"/>
              </a:rPr>
              <a:t>Grodal</a:t>
            </a:r>
            <a:endParaRPr lang="en-US" sz="1600" dirty="0">
              <a:solidFill>
                <a:schemeClr val="bg1"/>
              </a:solidFill>
              <a:latin typeface="AvenirNext LT Pro Cn" panose="020B0506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venirNext LT Pro Cn" panose="020B0506020202020204" pitchFamily="34" charset="0"/>
              </a:rPr>
              <a:t>«Embodiment and Interface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61605AE-80D3-43DD-9FCA-11D6EE33CDF0}"/>
              </a:ext>
            </a:extLst>
          </p:cNvPr>
          <p:cNvSpPr txBox="1"/>
          <p:nvPr/>
        </p:nvSpPr>
        <p:spPr>
          <a:xfrm>
            <a:off x="358343" y="2767280"/>
            <a:ext cx="3606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latin typeface="AvenirNext LT Pro Regular" panose="020B0504020202020204" pitchFamily="34" charset="0"/>
              </a:rPr>
              <a:t>Vicarious kinesthetic is the combination of the </a:t>
            </a:r>
            <a:r>
              <a:rPr lang="en-US" sz="1400" b="1" dirty="0">
                <a:latin typeface="AvenirNext LT Pro Regular" panose="020B0504020202020204" pitchFamily="34" charset="0"/>
              </a:rPr>
              <a:t>flexibility of embodiment </a:t>
            </a:r>
            <a:r>
              <a:rPr lang="en-US" sz="1400" dirty="0">
                <a:latin typeface="AvenirNext LT Pro Regular" panose="020B0504020202020204" pitchFamily="34" charset="0"/>
              </a:rPr>
              <a:t>typical of expert tool-user and </a:t>
            </a:r>
            <a:r>
              <a:rPr lang="en-US" sz="1400" b="1" dirty="0">
                <a:latin typeface="AvenirNext LT Pro Regular" panose="020B0504020202020204" pitchFamily="34" charset="0"/>
              </a:rPr>
              <a:t>kinesthetic empathy</a:t>
            </a:r>
            <a:r>
              <a:rPr lang="en-US" sz="1400" dirty="0">
                <a:latin typeface="AvenirNext LT Pro Regular" panose="020B05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1400" dirty="0">
              <a:latin typeface="AvenirNext LT Pro Regular" panose="020B05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400" dirty="0">
                <a:latin typeface="AvenirNext LT Pro Regular" panose="020B0504020202020204" pitchFamily="34" charset="0"/>
              </a:rPr>
              <a:t> 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D90CF4D7-3AA8-4A23-BCDE-57BD622A0344}"/>
              </a:ext>
            </a:extLst>
          </p:cNvPr>
          <p:cNvSpPr/>
          <p:nvPr/>
        </p:nvSpPr>
        <p:spPr>
          <a:xfrm>
            <a:off x="615652" y="4021431"/>
            <a:ext cx="28674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400" dirty="0">
                <a:latin typeface="AvenirNext LT Pro Regular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“One allows us to feel our own body extending into the virtual environment through a kind of virtual tool-use, the other activates our own motor system as a response to observed motor patterns”. </a:t>
            </a:r>
            <a:endParaRPr lang="en-GB" sz="1050" dirty="0">
              <a:effectLst/>
              <a:latin typeface="AvenirNext LT Pro Regular" panose="020B05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71054D1-21B8-47C8-A0E8-059248036243}"/>
              </a:ext>
            </a:extLst>
          </p:cNvPr>
          <p:cNvCxnSpPr/>
          <p:nvPr/>
        </p:nvCxnSpPr>
        <p:spPr>
          <a:xfrm>
            <a:off x="4099561" y="565916"/>
            <a:ext cx="0" cy="43256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9775FB2D-40DE-458B-9EC0-819103561353}"/>
              </a:ext>
            </a:extLst>
          </p:cNvPr>
          <p:cNvCxnSpPr/>
          <p:nvPr/>
        </p:nvCxnSpPr>
        <p:spPr>
          <a:xfrm>
            <a:off x="8092440" y="565916"/>
            <a:ext cx="0" cy="43256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21602489-4796-471A-88B6-729AE5944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97" y="326340"/>
            <a:ext cx="3611922" cy="1844811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286B8B44-81DA-4A39-B909-36906A7AD4A4}"/>
              </a:ext>
            </a:extLst>
          </p:cNvPr>
          <p:cNvSpPr/>
          <p:nvPr/>
        </p:nvSpPr>
        <p:spPr>
          <a:xfrm>
            <a:off x="8882408" y="826643"/>
            <a:ext cx="2348607" cy="84420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4154BEF-7EDE-4112-AD51-FADAE0511492}"/>
              </a:ext>
            </a:extLst>
          </p:cNvPr>
          <p:cNvSpPr txBox="1"/>
          <p:nvPr/>
        </p:nvSpPr>
        <p:spPr>
          <a:xfrm>
            <a:off x="8805193" y="940970"/>
            <a:ext cx="26742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venirNext LT Pro Cn" panose="020B0506020202020204" pitchFamily="34" charset="0"/>
              </a:rPr>
              <a:t>Klevjer</a:t>
            </a:r>
            <a:r>
              <a:rPr lang="en-US" sz="1600" dirty="0">
                <a:solidFill>
                  <a:schemeClr val="bg1"/>
                </a:solidFill>
                <a:latin typeface="AvenirNext LT Pro Cn" panose="020B0506020202020204" pitchFamily="34" charset="0"/>
              </a:rPr>
              <a:t>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venirNext LT Pro Cn" panose="020B0506020202020204" pitchFamily="34" charset="0"/>
              </a:rPr>
              <a:t>«The role of the avatar»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7C1383D-2F27-4A5A-9C11-9E925FC98AF1}"/>
              </a:ext>
            </a:extLst>
          </p:cNvPr>
          <p:cNvSpPr txBox="1"/>
          <p:nvPr/>
        </p:nvSpPr>
        <p:spPr>
          <a:xfrm>
            <a:off x="8308464" y="2400190"/>
            <a:ext cx="1421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1400" dirty="0">
                <a:latin typeface="AvenirNext LT Pro Regular" panose="020B0504020202020204" pitchFamily="34" charset="0"/>
              </a:rPr>
              <a:t>Mouse-based interfaces</a:t>
            </a:r>
            <a:br>
              <a:rPr lang="en-US" sz="1400" dirty="0">
                <a:latin typeface="AvenirNext LT Pro Regular" panose="020B0504020202020204" pitchFamily="34" charset="0"/>
              </a:rPr>
            </a:br>
            <a:r>
              <a:rPr lang="en-US" sz="1400" b="1" dirty="0">
                <a:latin typeface="AvenirNext LT Pro Regular" panose="020B0504020202020204" pitchFamily="34" charset="0"/>
              </a:rPr>
              <a:t>Symbolic interaction</a:t>
            </a:r>
            <a:endParaRPr lang="en-US" sz="1400" dirty="0">
              <a:latin typeface="AvenirNext LT Pro Regular" panose="020B050402020202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C1CACA8-DDB0-4BCB-B798-C7F39B2E1376}"/>
              </a:ext>
            </a:extLst>
          </p:cNvPr>
          <p:cNvSpPr txBox="1"/>
          <p:nvPr/>
        </p:nvSpPr>
        <p:spPr>
          <a:xfrm>
            <a:off x="10447838" y="2400190"/>
            <a:ext cx="1421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1400" dirty="0">
                <a:latin typeface="AvenirNext LT Pro Regular" panose="020B0504020202020204" pitchFamily="34" charset="0"/>
              </a:rPr>
              <a:t>Avatar-based interfaces</a:t>
            </a:r>
            <a:br>
              <a:rPr lang="en-US" sz="1400" dirty="0">
                <a:latin typeface="AvenirNext LT Pro Regular" panose="020B0504020202020204" pitchFamily="34" charset="0"/>
              </a:rPr>
            </a:br>
            <a:r>
              <a:rPr lang="en-US" sz="1400" b="1" dirty="0">
                <a:latin typeface="AvenirNext LT Pro Regular" panose="020B0504020202020204" pitchFamily="34" charset="0"/>
              </a:rPr>
              <a:t>Tangible interaction</a:t>
            </a:r>
            <a:endParaRPr lang="en-US" sz="1400" dirty="0">
              <a:latin typeface="AvenirNext LT Pro Regular" panose="020B050402020202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85FC64E-14D5-4E7E-9167-7FE3DC4486C1}"/>
              </a:ext>
            </a:extLst>
          </p:cNvPr>
          <p:cNvSpPr txBox="1"/>
          <p:nvPr/>
        </p:nvSpPr>
        <p:spPr>
          <a:xfrm>
            <a:off x="9763972" y="2728756"/>
            <a:ext cx="585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1400" dirty="0">
                <a:latin typeface="AvenirNext LT Pro Regular" panose="020B0504020202020204" pitchFamily="34" charset="0"/>
              </a:rPr>
              <a:t>vs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C9BB00B-5455-45FB-9F0F-EA059DE9AEBD}"/>
              </a:ext>
            </a:extLst>
          </p:cNvPr>
          <p:cNvSpPr txBox="1"/>
          <p:nvPr/>
        </p:nvSpPr>
        <p:spPr>
          <a:xfrm>
            <a:off x="8446907" y="3846284"/>
            <a:ext cx="3386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1400" dirty="0">
                <a:latin typeface="AvenirNext LT Pro Regular" panose="020B0504020202020204" pitchFamily="34" charset="0"/>
              </a:rPr>
              <a:t>The avatar is </a:t>
            </a:r>
            <a:r>
              <a:rPr lang="en-GB" sz="1400" dirty="0">
                <a:latin typeface="AvenirNext LT Pro Regular" panose="020B0504020202020204" pitchFamily="34" charset="0"/>
              </a:rPr>
              <a:t>not merely a means to interact with the interface but belongs to and is </a:t>
            </a:r>
            <a:br>
              <a:rPr lang="en-GB" sz="1400" dirty="0">
                <a:latin typeface="AvenirNext LT Pro Regular" panose="020B0504020202020204" pitchFamily="34" charset="0"/>
              </a:rPr>
            </a:br>
            <a:r>
              <a:rPr lang="en-GB" sz="1400" b="1" dirty="0">
                <a:latin typeface="AvenirNext LT Pro Regular" panose="020B0504020202020204" pitchFamily="34" charset="0"/>
              </a:rPr>
              <a:t>exposed to its environment</a:t>
            </a:r>
            <a:r>
              <a:rPr lang="en-GB" sz="1400" dirty="0">
                <a:latin typeface="AvenirNext LT Pro Regular" panose="020B0504020202020204" pitchFamily="34" charset="0"/>
              </a:rPr>
              <a:t>.</a:t>
            </a:r>
            <a:endParaRPr lang="en-US" sz="1400" dirty="0">
              <a:latin typeface="AvenirNext LT Pro Regular" panose="020B050402020202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D9269D5-BE15-419F-BC4B-5AF4CD52C032}"/>
              </a:ext>
            </a:extLst>
          </p:cNvPr>
          <p:cNvSpPr txBox="1"/>
          <p:nvPr/>
        </p:nvSpPr>
        <p:spPr>
          <a:xfrm>
            <a:off x="8577173" y="4964027"/>
            <a:ext cx="3129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1400" dirty="0">
                <a:latin typeface="AvenirNext LT Pro Regular" panose="020B0504020202020204" pitchFamily="34" charset="0"/>
              </a:rPr>
              <a:t>The avatar cannot be intended just as a prosthesis, but must equally be intended as </a:t>
            </a:r>
            <a:r>
              <a:rPr lang="en-US" sz="1400" b="1" dirty="0">
                <a:latin typeface="AvenirNext LT Pro Regular" panose="020B0504020202020204" pitchFamily="34" charset="0"/>
              </a:rPr>
              <a:t>Other</a:t>
            </a:r>
            <a:r>
              <a:rPr lang="en-US" sz="1400" dirty="0">
                <a:latin typeface="AvenirNext LT Pro Regular" panose="020B0504020202020204" pitchFamily="34" charset="0"/>
              </a:rPr>
              <a:t>.</a:t>
            </a:r>
            <a:br>
              <a:rPr lang="en-US" sz="1400" dirty="0">
                <a:latin typeface="AvenirNext LT Pro Regular" panose="020B0504020202020204" pitchFamily="34" charset="0"/>
              </a:rPr>
            </a:br>
            <a:r>
              <a:rPr lang="en-US" sz="1400" dirty="0">
                <a:latin typeface="AvenirNext LT Pro Regular" panose="020B0504020202020204" pitchFamily="34" charset="0"/>
              </a:rPr>
              <a:t>(Characterization through the way it moves)</a:t>
            </a:r>
          </a:p>
        </p:txBody>
      </p:sp>
    </p:spTree>
    <p:extLst>
      <p:ext uri="{BB962C8B-B14F-4D97-AF65-F5344CB8AC3E}">
        <p14:creationId xmlns:p14="http://schemas.microsoft.com/office/powerpoint/2010/main" val="3293284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5848FF-ECCD-47DB-84F8-4D9BEFC1BE89}"/>
              </a:ext>
            </a:extLst>
          </p:cNvPr>
          <p:cNvSpPr txBox="1"/>
          <p:nvPr/>
        </p:nvSpPr>
        <p:spPr>
          <a:xfrm>
            <a:off x="549877" y="552268"/>
            <a:ext cx="4004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Next LT Pro Cn" panose="020B0506020202020204" pitchFamily="34" charset="0"/>
              </a:rPr>
              <a:t>Speed of reaction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399C764-EA54-44BF-98B0-7C4F30DED2AB}"/>
              </a:ext>
            </a:extLst>
          </p:cNvPr>
          <p:cNvSpPr txBox="1"/>
          <p:nvPr/>
        </p:nvSpPr>
        <p:spPr>
          <a:xfrm>
            <a:off x="549877" y="2486574"/>
            <a:ext cx="1230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Next LT Pro Cn" panose="020B0506020202020204" pitchFamily="34" charset="0"/>
              </a:rPr>
              <a:t>Tangibility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8F8A858-27CE-46F1-8251-605F3E06BBCE}"/>
              </a:ext>
            </a:extLst>
          </p:cNvPr>
          <p:cNvSpPr txBox="1"/>
          <p:nvPr/>
        </p:nvSpPr>
        <p:spPr>
          <a:xfrm>
            <a:off x="817848" y="3076721"/>
            <a:ext cx="5502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Next LT Pro Regular" panose="020B0504020202020204" pitchFamily="34" charset="0"/>
              </a:rPr>
              <a:t>Recreation of tactile and physical effect on the virtual interface.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EEF35EA-C55A-46B4-BB8B-AB79D315D9B8}"/>
              </a:ext>
            </a:extLst>
          </p:cNvPr>
          <p:cNvSpPr txBox="1"/>
          <p:nvPr/>
        </p:nvSpPr>
        <p:spPr>
          <a:xfrm>
            <a:off x="554868" y="4265883"/>
            <a:ext cx="3534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Next LT Pro Cn" panose="020B0506020202020204" pitchFamily="34" charset="0"/>
              </a:rPr>
              <a:t>Configuration of spaces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79140C4-B574-4268-8A14-4171D2220E1C}"/>
              </a:ext>
            </a:extLst>
          </p:cNvPr>
          <p:cNvSpPr txBox="1"/>
          <p:nvPr/>
        </p:nvSpPr>
        <p:spPr>
          <a:xfrm>
            <a:off x="726408" y="1159941"/>
            <a:ext cx="559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Next LT Pro Regular" panose="020B0504020202020204" pitchFamily="34" charset="0"/>
              </a:rPr>
              <a:t>between the command given by the tool and the response of the elements that elicit kinesthetic empathy.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876428C-479E-40BD-BDB0-F080AB9C62FD}"/>
              </a:ext>
            </a:extLst>
          </p:cNvPr>
          <p:cNvSpPr txBox="1"/>
          <p:nvPr/>
        </p:nvSpPr>
        <p:spPr>
          <a:xfrm>
            <a:off x="812835" y="4984980"/>
            <a:ext cx="5483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Next LT Pro Regular" panose="020B0504020202020204" pitchFamily="34" charset="0"/>
              </a:rPr>
              <a:t>Association or dissociation between the plane in which the tool moves and that to which the other element of the interface pertain.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202E8DC8-EF40-4229-99D8-77AEED6F85F6}"/>
              </a:ext>
            </a:extLst>
          </p:cNvPr>
          <p:cNvSpPr txBox="1"/>
          <p:nvPr/>
        </p:nvSpPr>
        <p:spPr>
          <a:xfrm>
            <a:off x="7238538" y="1590491"/>
            <a:ext cx="1425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Next LT Pro Regular" panose="020B0504020202020204" pitchFamily="34" charset="0"/>
              </a:rPr>
              <a:t>Extended embodiment</a:t>
            </a:r>
          </a:p>
        </p:txBody>
      </p:sp>
      <p:cxnSp>
        <p:nvCxnSpPr>
          <p:cNvPr id="1037" name="Connettore diritto 1036">
            <a:extLst>
              <a:ext uri="{FF2B5EF4-FFF2-40B4-BE49-F238E27FC236}">
                <a16:creationId xmlns:a16="http://schemas.microsoft.com/office/drawing/2014/main" id="{A89A6BCD-EC62-4637-9839-73599762DC1F}"/>
              </a:ext>
            </a:extLst>
          </p:cNvPr>
          <p:cNvCxnSpPr>
            <a:cxnSpLocks/>
          </p:cNvCxnSpPr>
          <p:nvPr/>
        </p:nvCxnSpPr>
        <p:spPr>
          <a:xfrm flipH="1">
            <a:off x="8299923" y="1202609"/>
            <a:ext cx="1772969" cy="5467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9D088CA3-A0B2-4C77-9CA6-45EF858E7385}"/>
              </a:ext>
            </a:extLst>
          </p:cNvPr>
          <p:cNvSpPr txBox="1"/>
          <p:nvPr/>
        </p:nvSpPr>
        <p:spPr>
          <a:xfrm>
            <a:off x="10233169" y="1086518"/>
            <a:ext cx="1232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Next LT Pro Regular" panose="020B0504020202020204" pitchFamily="34" charset="0"/>
              </a:rPr>
              <a:t>Game Feel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35D09F8D-7F9A-4408-9C9B-3BB46E06FCD2}"/>
              </a:ext>
            </a:extLst>
          </p:cNvPr>
          <p:cNvSpPr txBox="1"/>
          <p:nvPr/>
        </p:nvSpPr>
        <p:spPr>
          <a:xfrm>
            <a:off x="7195304" y="568115"/>
            <a:ext cx="1425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Next LT Pro Regular" panose="020B0504020202020204" pitchFamily="34" charset="0"/>
              </a:rPr>
              <a:t>Kinesthetic empathy</a:t>
            </a:r>
          </a:p>
        </p:txBody>
      </p:sp>
      <p:cxnSp>
        <p:nvCxnSpPr>
          <p:cNvPr id="1047" name="Connettore 2 1046">
            <a:extLst>
              <a:ext uri="{FF2B5EF4-FFF2-40B4-BE49-F238E27FC236}">
                <a16:creationId xmlns:a16="http://schemas.microsoft.com/office/drawing/2014/main" id="{3DBDD26C-482B-4C67-A99B-297419B88E2C}"/>
              </a:ext>
            </a:extLst>
          </p:cNvPr>
          <p:cNvCxnSpPr>
            <a:cxnSpLocks/>
          </p:cNvCxnSpPr>
          <p:nvPr/>
        </p:nvCxnSpPr>
        <p:spPr>
          <a:xfrm>
            <a:off x="7688777" y="3465073"/>
            <a:ext cx="32599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80473F04-C147-4FFF-BBED-C71F0A52BEC1}"/>
              </a:ext>
            </a:extLst>
          </p:cNvPr>
          <p:cNvSpPr txBox="1"/>
          <p:nvPr/>
        </p:nvSpPr>
        <p:spPr>
          <a:xfrm>
            <a:off x="7291939" y="3086840"/>
            <a:ext cx="1232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Next LT Pro Regular" panose="020B0504020202020204" pitchFamily="34" charset="0"/>
              </a:rPr>
              <a:t>Symbolic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F22A402C-2F84-4462-9C21-0B419D7E9DBD}"/>
              </a:ext>
            </a:extLst>
          </p:cNvPr>
          <p:cNvSpPr txBox="1"/>
          <p:nvPr/>
        </p:nvSpPr>
        <p:spPr>
          <a:xfrm>
            <a:off x="10398379" y="3082692"/>
            <a:ext cx="1232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Next LT Pro Regular" panose="020B0504020202020204" pitchFamily="34" charset="0"/>
              </a:rPr>
              <a:t>Tangible</a:t>
            </a:r>
          </a:p>
        </p:txBody>
      </p:sp>
      <p:sp>
        <p:nvSpPr>
          <p:cNvPr id="1048" name="Ovale 1047">
            <a:extLst>
              <a:ext uri="{FF2B5EF4-FFF2-40B4-BE49-F238E27FC236}">
                <a16:creationId xmlns:a16="http://schemas.microsoft.com/office/drawing/2014/main" id="{8C5F54C4-BB18-48FB-BED6-B59D8F51B075}"/>
              </a:ext>
            </a:extLst>
          </p:cNvPr>
          <p:cNvSpPr/>
          <p:nvPr/>
        </p:nvSpPr>
        <p:spPr>
          <a:xfrm>
            <a:off x="7821227" y="4263216"/>
            <a:ext cx="1663702" cy="1495428"/>
          </a:xfrm>
          <a:prstGeom prst="ellipse">
            <a:avLst/>
          </a:prstGeom>
          <a:solidFill>
            <a:srgbClr val="72E8B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E8097B66-A309-463E-B691-D6760C8821BC}"/>
              </a:ext>
            </a:extLst>
          </p:cNvPr>
          <p:cNvSpPr/>
          <p:nvPr/>
        </p:nvSpPr>
        <p:spPr>
          <a:xfrm>
            <a:off x="9197108" y="4281266"/>
            <a:ext cx="1751569" cy="1548432"/>
          </a:xfrm>
          <a:prstGeom prst="ellipse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A3DE5A86-D694-4025-BA00-548DA661BFF8}"/>
              </a:ext>
            </a:extLst>
          </p:cNvPr>
          <p:cNvSpPr txBox="1"/>
          <p:nvPr/>
        </p:nvSpPr>
        <p:spPr>
          <a:xfrm>
            <a:off x="8086304" y="4873007"/>
            <a:ext cx="1232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Next LT Pro Regular" panose="020B0504020202020204" pitchFamily="34" charset="0"/>
              </a:rPr>
              <a:t>Tool plane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54454CC4-8933-4ED0-A655-3D31278041DE}"/>
              </a:ext>
            </a:extLst>
          </p:cNvPr>
          <p:cNvSpPr txBox="1"/>
          <p:nvPr/>
        </p:nvSpPr>
        <p:spPr>
          <a:xfrm>
            <a:off x="9525229" y="4901593"/>
            <a:ext cx="1489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Next LT Pro Regular" panose="020B0504020202020204" pitchFamily="34" charset="0"/>
              </a:rPr>
              <a:t>Objects plane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FA93FC7C-FC5A-4777-AE54-54C41716C0B4}"/>
              </a:ext>
            </a:extLst>
          </p:cNvPr>
          <p:cNvCxnSpPr>
            <a:cxnSpLocks/>
          </p:cNvCxnSpPr>
          <p:nvPr/>
        </p:nvCxnSpPr>
        <p:spPr>
          <a:xfrm>
            <a:off x="643742" y="985390"/>
            <a:ext cx="8398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28F15BB9-E73B-42FE-A16E-DE14C341906A}"/>
              </a:ext>
            </a:extLst>
          </p:cNvPr>
          <p:cNvCxnSpPr>
            <a:cxnSpLocks/>
          </p:cNvCxnSpPr>
          <p:nvPr/>
        </p:nvCxnSpPr>
        <p:spPr>
          <a:xfrm>
            <a:off x="657075" y="2942398"/>
            <a:ext cx="8398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23527D08-D90F-4E3F-A58E-3E89780BD0DB}"/>
              </a:ext>
            </a:extLst>
          </p:cNvPr>
          <p:cNvCxnSpPr>
            <a:cxnSpLocks/>
          </p:cNvCxnSpPr>
          <p:nvPr/>
        </p:nvCxnSpPr>
        <p:spPr>
          <a:xfrm>
            <a:off x="662066" y="4799208"/>
            <a:ext cx="870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9E3C2BF-04CA-4C83-BE6B-80B7CA90D751}"/>
              </a:ext>
            </a:extLst>
          </p:cNvPr>
          <p:cNvSpPr txBox="1"/>
          <p:nvPr/>
        </p:nvSpPr>
        <p:spPr>
          <a:xfrm>
            <a:off x="7228815" y="3535369"/>
            <a:ext cx="1295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venirNext LT Pro Regular" panose="020B0504020202020204" pitchFamily="34" charset="0"/>
              </a:rPr>
              <a:t>Mouse </a:t>
            </a:r>
            <a:r>
              <a:rPr lang="it-IT" sz="1400" dirty="0" err="1">
                <a:latin typeface="AvenirNext LT Pro Regular" panose="020B0504020202020204" pitchFamily="34" charset="0"/>
              </a:rPr>
              <a:t>cursor</a:t>
            </a:r>
            <a:endParaRPr lang="en-GB" sz="1400" dirty="0">
              <a:latin typeface="AvenirNext LT Pro Regular" panose="020B050402020202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0E92A88-8379-4D02-9EE2-C797D901BA9F}"/>
              </a:ext>
            </a:extLst>
          </p:cNvPr>
          <p:cNvSpPr txBox="1"/>
          <p:nvPr/>
        </p:nvSpPr>
        <p:spPr>
          <a:xfrm>
            <a:off x="10594093" y="3535369"/>
            <a:ext cx="709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venirNext LT Pro Regular" panose="020B0504020202020204" pitchFamily="34" charset="0"/>
              </a:rPr>
              <a:t>Avatar</a:t>
            </a:r>
            <a:endParaRPr lang="en-GB" sz="1600" dirty="0">
              <a:latin typeface="AvenirNext LT Pro Regular" panose="020B0504020202020204" pitchFamily="34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0FB5AB42-C1F2-4B9E-8A97-FBBC81987736}"/>
              </a:ext>
            </a:extLst>
          </p:cNvPr>
          <p:cNvSpPr/>
          <p:nvPr/>
        </p:nvSpPr>
        <p:spPr>
          <a:xfrm>
            <a:off x="1799" y="6287180"/>
            <a:ext cx="12192000" cy="5708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cap="small" dirty="0">
                <a:latin typeface="AvenirNext LT Pro Cn" panose="020B0506020202020204" pitchFamily="34" charset="0"/>
              </a:rPr>
              <a:t>A comprehensive model of vicarious kinesthetic</a:t>
            </a:r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635A1E01-86EA-4AAB-BE68-D836FD275148}"/>
              </a:ext>
            </a:extLst>
          </p:cNvPr>
          <p:cNvCxnSpPr>
            <a:cxnSpLocks/>
          </p:cNvCxnSpPr>
          <p:nvPr/>
        </p:nvCxnSpPr>
        <p:spPr>
          <a:xfrm flipH="1" flipV="1">
            <a:off x="8299923" y="774299"/>
            <a:ext cx="1772969" cy="4283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4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894D96CD-48B1-4034-9883-7688F2CFA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63" y="97086"/>
            <a:ext cx="8616840" cy="502649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74D9BCF-FD9F-49C9-94BC-3889BE969DC3}"/>
              </a:ext>
            </a:extLst>
          </p:cNvPr>
          <p:cNvSpPr/>
          <p:nvPr/>
        </p:nvSpPr>
        <p:spPr>
          <a:xfrm>
            <a:off x="4172503" y="1538055"/>
            <a:ext cx="4039341" cy="189094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Next LT Pro Regular" panose="020B0504020202020204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985DE686-8A42-4F6B-A619-EC2B18354B5F}"/>
              </a:ext>
            </a:extLst>
          </p:cNvPr>
          <p:cNvSpPr txBox="1">
            <a:spLocks/>
          </p:cNvSpPr>
          <p:nvPr/>
        </p:nvSpPr>
        <p:spPr>
          <a:xfrm>
            <a:off x="1" y="2243454"/>
            <a:ext cx="12191999" cy="489595"/>
          </a:xfrm>
          <a:prstGeom prst="rect">
            <a:avLst/>
          </a:prstGeom>
          <a:noFill/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venirNext LT Pro Cn" panose="020B0506020202020204" pitchFamily="34" charset="0"/>
              </a:rPr>
              <a:t>The Archive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60FDE8E-4DB7-4FDE-B2EF-FF8B983497AB}"/>
              </a:ext>
            </a:extLst>
          </p:cNvPr>
          <p:cNvSpPr txBox="1"/>
          <p:nvPr/>
        </p:nvSpPr>
        <p:spPr>
          <a:xfrm>
            <a:off x="4012704" y="2733049"/>
            <a:ext cx="443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venirNext LT Pro Regular" panose="020B0504020202020204" pitchFamily="34" charset="0"/>
              </a:rPr>
              <a:t>A gamified online library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3906E8-E77A-4995-B608-921E891CDEFD}"/>
              </a:ext>
            </a:extLst>
          </p:cNvPr>
          <p:cNvSpPr/>
          <p:nvPr/>
        </p:nvSpPr>
        <p:spPr>
          <a:xfrm>
            <a:off x="1042050" y="5247112"/>
            <a:ext cx="10107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1600" dirty="0">
                <a:latin typeface="AvenirNext LT Pro Cn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website will be an online archive the user will navigate and explore as it was a </a:t>
            </a:r>
            <a:r>
              <a:rPr lang="en-GB" sz="1600" b="1" dirty="0">
                <a:latin typeface="AvenirNext LT Pro Cn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 library</a:t>
            </a:r>
            <a:r>
              <a:rPr lang="en-GB" sz="1600" dirty="0">
                <a:latin typeface="AvenirNext LT Pro Cn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 Archive will contain mainly </a:t>
            </a:r>
            <a:r>
              <a:rPr lang="en-GB" sz="1600" b="1" dirty="0">
                <a:latin typeface="AvenirNext LT Pro Cn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novels and other books </a:t>
            </a:r>
            <a:r>
              <a:rPr lang="en-GB" sz="1600" dirty="0">
                <a:latin typeface="AvenirNext LT Pro Cn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 as a free time activity.  The preferred target will be </a:t>
            </a:r>
            <a:r>
              <a:rPr lang="en-GB" sz="1600" b="1" dirty="0">
                <a:latin typeface="AvenirNext LT Pro Cn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young adults</a:t>
            </a:r>
            <a:r>
              <a:rPr lang="en-GB" sz="1600" dirty="0">
                <a:latin typeface="AvenirNext LT Pro Cn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but there will not be a limit of age to visit the website. The main product objective will be to foster individual reading, teasing their curiosity through a sense of </a:t>
            </a:r>
            <a:r>
              <a:rPr lang="en-GB" sz="1600" b="1" dirty="0">
                <a:latin typeface="AvenirNext LT Pro Cn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exploration and mystery</a:t>
            </a:r>
            <a:r>
              <a:rPr lang="en-GB" sz="1600" dirty="0">
                <a:latin typeface="AvenirNext LT Pro Cn" panose="020B0506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47378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33C71F04-5F65-47F1-97FD-C571CBEFCFFE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  <a:solidFill>
            <a:srgbClr val="72E8B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  <a:latin typeface="AvenirNext LT Pro Cn" panose="020B0506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167381-61F6-413D-AE5F-4FB327953BBF}"/>
              </a:ext>
            </a:extLst>
          </p:cNvPr>
          <p:cNvSpPr txBox="1"/>
          <p:nvPr/>
        </p:nvSpPr>
        <p:spPr>
          <a:xfrm>
            <a:off x="327290" y="994355"/>
            <a:ext cx="438360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cap="small">
                <a:latin typeface="AvenirNext LT Pro Cn" panose="020B0506020202020204" pitchFamily="34" charset="0"/>
              </a:rPr>
              <a:t>Exploration mode</a:t>
            </a:r>
          </a:p>
          <a:p>
            <a:pPr algn="ctr"/>
            <a:endParaRPr lang="en-US" sz="2000" cap="small">
              <a:latin typeface="AvenirNext LT Pro Cn" panose="020B0506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240C4C8-F242-4A6A-BDC1-2761C3F4002E}"/>
              </a:ext>
            </a:extLst>
          </p:cNvPr>
          <p:cNvSpPr/>
          <p:nvPr/>
        </p:nvSpPr>
        <p:spPr>
          <a:xfrm>
            <a:off x="327290" y="666413"/>
            <a:ext cx="4383606" cy="16948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656CC2D-D80F-47C8-A42C-631A4A04133F}"/>
              </a:ext>
            </a:extLst>
          </p:cNvPr>
          <p:cNvSpPr/>
          <p:nvPr/>
        </p:nvSpPr>
        <p:spPr>
          <a:xfrm rot="10800000" flipV="1">
            <a:off x="476691" y="1617801"/>
            <a:ext cx="4084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1600">
                <a:latin typeface="AvenirNext LT Pro Cn" panose="020B0506020202020204" pitchFamily="34" charset="0"/>
              </a:rPr>
              <a:t>An example of gamification which uses kinesthetic game mechanics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1F6B3A-7A65-42C5-B1E3-3155A0BE1A63}"/>
              </a:ext>
            </a:extLst>
          </p:cNvPr>
          <p:cNvSpPr txBox="1"/>
          <p:nvPr/>
        </p:nvSpPr>
        <p:spPr>
          <a:xfrm>
            <a:off x="6785462" y="346123"/>
            <a:ext cx="4019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small" dirty="0">
                <a:latin typeface="AvenirNext LT Pro Regular" panose="020B0504020202020204" pitchFamily="34" charset="0"/>
              </a:rPr>
              <a:t>Gamification of the navigation</a:t>
            </a:r>
          </a:p>
          <a:p>
            <a:pPr algn="ctr"/>
            <a:endParaRPr lang="en-US" dirty="0">
              <a:latin typeface="AvenirNext LT Pro Regular" panose="020B0504020202020204" pitchFamily="34" charset="0"/>
            </a:endParaRPr>
          </a:p>
          <a:p>
            <a:pPr algn="ctr"/>
            <a:r>
              <a:rPr lang="en-US" sz="1600" dirty="0">
                <a:latin typeface="AvenirNext LT Pro Regular" panose="020B0504020202020204" pitchFamily="34" charset="0"/>
              </a:rPr>
              <a:t>Platform game mechanics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13273F32-82B3-4AC9-A6D6-326B73B65B45}"/>
              </a:ext>
            </a:extLst>
          </p:cNvPr>
          <p:cNvCxnSpPr/>
          <p:nvPr/>
        </p:nvCxnSpPr>
        <p:spPr>
          <a:xfrm>
            <a:off x="534395" y="3524226"/>
            <a:ext cx="354219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F8230E7-03F5-44E8-AD7F-843D575C6ABC}"/>
              </a:ext>
            </a:extLst>
          </p:cNvPr>
          <p:cNvCxnSpPr>
            <a:cxnSpLocks/>
          </p:cNvCxnSpPr>
          <p:nvPr/>
        </p:nvCxnSpPr>
        <p:spPr>
          <a:xfrm>
            <a:off x="3304228" y="3364428"/>
            <a:ext cx="0" cy="3018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5EFBFAA-496A-42C4-AA2D-4CCCBC92D2AA}"/>
              </a:ext>
            </a:extLst>
          </p:cNvPr>
          <p:cNvSpPr txBox="1"/>
          <p:nvPr/>
        </p:nvSpPr>
        <p:spPr>
          <a:xfrm>
            <a:off x="476691" y="3154894"/>
            <a:ext cx="1828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cap="small" dirty="0"/>
              <a:t>Speed of reaction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AEA125BC-71BA-4CE4-8860-A6988FA4502D}"/>
              </a:ext>
            </a:extLst>
          </p:cNvPr>
          <p:cNvCxnSpPr/>
          <p:nvPr/>
        </p:nvCxnSpPr>
        <p:spPr>
          <a:xfrm>
            <a:off x="534395" y="4589141"/>
            <a:ext cx="354219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32D0932-EC9C-443D-A08F-7F4841CCAAC4}"/>
              </a:ext>
            </a:extLst>
          </p:cNvPr>
          <p:cNvSpPr txBox="1"/>
          <p:nvPr/>
        </p:nvSpPr>
        <p:spPr>
          <a:xfrm>
            <a:off x="534395" y="4185760"/>
            <a:ext cx="1828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cap="small" dirty="0"/>
              <a:t>Tangibility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BF2747E4-778F-4367-85E5-91F430CCCE21}"/>
              </a:ext>
            </a:extLst>
          </p:cNvPr>
          <p:cNvCxnSpPr/>
          <p:nvPr/>
        </p:nvCxnSpPr>
        <p:spPr>
          <a:xfrm>
            <a:off x="2753813" y="4459813"/>
            <a:ext cx="0" cy="2586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e 20">
            <a:extLst>
              <a:ext uri="{FF2B5EF4-FFF2-40B4-BE49-F238E27FC236}">
                <a16:creationId xmlns:a16="http://schemas.microsoft.com/office/drawing/2014/main" id="{ABB7475C-7386-4A81-9595-728CF2762C98}"/>
              </a:ext>
            </a:extLst>
          </p:cNvPr>
          <p:cNvSpPr/>
          <p:nvPr/>
        </p:nvSpPr>
        <p:spPr>
          <a:xfrm>
            <a:off x="2190844" y="5155271"/>
            <a:ext cx="1222415" cy="1222593"/>
          </a:xfrm>
          <a:prstGeom prst="ellipse">
            <a:avLst/>
          </a:prstGeom>
          <a:solidFill>
            <a:srgbClr val="14765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90B4D293-0A98-483F-8585-9AA84C44754A}"/>
              </a:ext>
            </a:extLst>
          </p:cNvPr>
          <p:cNvSpPr/>
          <p:nvPr/>
        </p:nvSpPr>
        <p:spPr>
          <a:xfrm>
            <a:off x="3169805" y="5139355"/>
            <a:ext cx="1286976" cy="1265927"/>
          </a:xfrm>
          <a:prstGeom prst="ellipse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E9BBA90-73D9-4FD2-A088-C4FE02EA6FA8}"/>
              </a:ext>
            </a:extLst>
          </p:cNvPr>
          <p:cNvSpPr txBox="1"/>
          <p:nvPr/>
        </p:nvSpPr>
        <p:spPr>
          <a:xfrm>
            <a:off x="2535544" y="5535734"/>
            <a:ext cx="87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Next LT Pro Regular" panose="020B0504020202020204" pitchFamily="34" charset="0"/>
              </a:rPr>
              <a:t>Tool plane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EB280AE-19E2-487F-9C4A-5DFC95C52B01}"/>
              </a:ext>
            </a:extLst>
          </p:cNvPr>
          <p:cNvSpPr txBox="1"/>
          <p:nvPr/>
        </p:nvSpPr>
        <p:spPr>
          <a:xfrm>
            <a:off x="3616578" y="5790986"/>
            <a:ext cx="109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venirNext LT Pro Regular" panose="020B0504020202020204" pitchFamily="34" charset="0"/>
              </a:rPr>
              <a:t>Objects plane</a:t>
            </a: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BF93D762-4164-4861-B163-CFDF40EA424E}"/>
              </a:ext>
            </a:extLst>
          </p:cNvPr>
          <p:cNvCxnSpPr>
            <a:cxnSpLocks/>
          </p:cNvCxnSpPr>
          <p:nvPr/>
        </p:nvCxnSpPr>
        <p:spPr>
          <a:xfrm>
            <a:off x="3300554" y="5139355"/>
            <a:ext cx="0" cy="7723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B6CFA3B2-99F6-4AF9-B083-EC9BA15B538F}"/>
              </a:ext>
            </a:extLst>
          </p:cNvPr>
          <p:cNvSpPr txBox="1"/>
          <p:nvPr/>
        </p:nvSpPr>
        <p:spPr>
          <a:xfrm>
            <a:off x="534395" y="5535734"/>
            <a:ext cx="1828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cap="small" dirty="0"/>
              <a:t>Configuration of spaces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84A37B5-1B2F-4703-92E8-925E82253513}"/>
              </a:ext>
            </a:extLst>
          </p:cNvPr>
          <p:cNvSpPr txBox="1"/>
          <p:nvPr/>
        </p:nvSpPr>
        <p:spPr>
          <a:xfrm>
            <a:off x="2369394" y="4162052"/>
            <a:ext cx="877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Next LT Pro Regular" panose="020B0504020202020204" pitchFamily="34" charset="0"/>
              </a:rPr>
              <a:t>2d space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32E8B202-7C5C-42DA-BFE4-1724A873B367}"/>
              </a:ext>
            </a:extLst>
          </p:cNvPr>
          <p:cNvSpPr txBox="1"/>
          <p:nvPr/>
        </p:nvSpPr>
        <p:spPr>
          <a:xfrm>
            <a:off x="2537842" y="2853835"/>
            <a:ext cx="2238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Next LT Pro Regular" panose="020B0504020202020204" pitchFamily="34" charset="0"/>
              </a:rPr>
              <a:t>Objective avatar (seen as an external object)</a:t>
            </a:r>
          </a:p>
        </p:txBody>
      </p:sp>
      <p:pic>
        <p:nvPicPr>
          <p:cNvPr id="1026" name="Immagine 46">
            <a:extLst>
              <a:ext uri="{FF2B5EF4-FFF2-40B4-BE49-F238E27FC236}">
                <a16:creationId xmlns:a16="http://schemas.microsoft.com/office/drawing/2014/main" id="{C87F27DB-B5E4-46AD-AAE7-661F98827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750" y="5135794"/>
            <a:ext cx="1934103" cy="154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06053D2-DE7D-4068-A01C-63A640DD2F17}"/>
              </a:ext>
            </a:extLst>
          </p:cNvPr>
          <p:cNvSpPr txBox="1"/>
          <p:nvPr/>
        </p:nvSpPr>
        <p:spPr>
          <a:xfrm>
            <a:off x="6227968" y="5773213"/>
            <a:ext cx="1557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Next LT Pro Regular" panose="020B0504020202020204" pitchFamily="34" charset="0"/>
              </a:rPr>
              <a:t>Contextual menu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27A2B9C8-B3A4-4AFD-A0E5-932F58DB0473}"/>
              </a:ext>
            </a:extLst>
          </p:cNvPr>
          <p:cNvSpPr/>
          <p:nvPr/>
        </p:nvSpPr>
        <p:spPr>
          <a:xfrm>
            <a:off x="6180128" y="5602926"/>
            <a:ext cx="1474227" cy="6175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61361A44-881C-44A1-BFDC-9F13B7D5A428}"/>
              </a:ext>
            </a:extLst>
          </p:cNvPr>
          <p:cNvCxnSpPr>
            <a:cxnSpLocks/>
          </p:cNvCxnSpPr>
          <p:nvPr/>
        </p:nvCxnSpPr>
        <p:spPr>
          <a:xfrm>
            <a:off x="8375501" y="793481"/>
            <a:ext cx="8398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ADA7008-452D-4DBC-88D2-4AC4764B7D58}"/>
              </a:ext>
            </a:extLst>
          </p:cNvPr>
          <p:cNvSpPr txBox="1"/>
          <p:nvPr/>
        </p:nvSpPr>
        <p:spPr>
          <a:xfrm>
            <a:off x="2977767" y="4860424"/>
            <a:ext cx="877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Next LT Pro Regular" panose="020B0504020202020204" pitchFamily="34" charset="0"/>
              </a:rPr>
              <a:t>Avatar</a:t>
            </a:r>
          </a:p>
        </p:txBody>
      </p:sp>
      <p:pic>
        <p:nvPicPr>
          <p:cNvPr id="2" name="bandicam 2018-03-08 11-13-03-854">
            <a:hlinkClick r:id="" action="ppaction://media"/>
            <a:extLst>
              <a:ext uri="{FF2B5EF4-FFF2-40B4-BE49-F238E27FC236}">
                <a16:creationId xmlns:a16="http://schemas.microsoft.com/office/drawing/2014/main" id="{E59F2C22-F1ED-4073-A7D5-0060865F9D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7588" y="1240840"/>
            <a:ext cx="6861368" cy="359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3A634AD4-5DBD-40E0-AE1E-D740DF9794BD}"/>
              </a:ext>
            </a:extLst>
          </p:cNvPr>
          <p:cNvSpPr/>
          <p:nvPr/>
        </p:nvSpPr>
        <p:spPr>
          <a:xfrm>
            <a:off x="5974672" y="0"/>
            <a:ext cx="6217328" cy="6911955"/>
          </a:xfrm>
          <a:prstGeom prst="rect">
            <a:avLst/>
          </a:prstGeom>
          <a:solidFill>
            <a:srgbClr val="72E8B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  <a:latin typeface="AvenirNext LT Pro Cn" panose="020B0506020202020204" pitchFamily="34" charset="0"/>
            </a:endParaRPr>
          </a:p>
        </p:txBody>
      </p:sp>
      <p:pic>
        <p:nvPicPr>
          <p:cNvPr id="8" name="Immagine 51">
            <a:extLst>
              <a:ext uri="{FF2B5EF4-FFF2-40B4-BE49-F238E27FC236}">
                <a16:creationId xmlns:a16="http://schemas.microsoft.com/office/drawing/2014/main" id="{85412249-2F5B-4B54-90B4-26E704B6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5" y="3171641"/>
            <a:ext cx="5510624" cy="293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CE49CBCB-3DA1-45D7-A4BD-B6C70D48E7B2}"/>
              </a:ext>
            </a:extLst>
          </p:cNvPr>
          <p:cNvSpPr/>
          <p:nvPr/>
        </p:nvSpPr>
        <p:spPr>
          <a:xfrm>
            <a:off x="6738151" y="1888761"/>
            <a:ext cx="49271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dirty="0">
              <a:latin typeface="AvenirNext LT Pro Regular" panose="020B0504020202020204" pitchFamily="34" charset="0"/>
            </a:endParaRPr>
          </a:p>
          <a:p>
            <a:pPr algn="ctr"/>
            <a:r>
              <a:rPr lang="en-US" sz="1400" dirty="0">
                <a:latin typeface="AvenirNext LT Pro Regular" panose="020B0504020202020204" pitchFamily="34" charset="0"/>
              </a:rPr>
              <a:t>The library will be divided in sections which thematically reflect the literary genre they house.</a:t>
            </a:r>
            <a:endParaRPr lang="en-GB" sz="14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F14A139-8E7B-4BE8-9751-8CA01740219B}"/>
              </a:ext>
            </a:extLst>
          </p:cNvPr>
          <p:cNvSpPr txBox="1"/>
          <p:nvPr/>
        </p:nvSpPr>
        <p:spPr>
          <a:xfrm>
            <a:off x="713638" y="832539"/>
            <a:ext cx="423963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small" dirty="0">
                <a:latin typeface="AvenirNext LT Pro Regular" panose="020B0504020202020204" pitchFamily="34" charset="0"/>
              </a:rPr>
              <a:t>Gamification of the research of content</a:t>
            </a:r>
          </a:p>
          <a:p>
            <a:pPr algn="ctr"/>
            <a:endParaRPr lang="en-US" sz="1600" b="1" dirty="0">
              <a:latin typeface="AvenirNext LT Pro Regular" panose="020B0504020202020204" pitchFamily="34" charset="0"/>
            </a:endParaRPr>
          </a:p>
          <a:p>
            <a:pPr algn="ctr"/>
            <a:endParaRPr lang="en-US" sz="1600" b="1" dirty="0">
              <a:latin typeface="AvenirNext LT Pro Regular" panose="020B0504020202020204" pitchFamily="34" charset="0"/>
            </a:endParaRPr>
          </a:p>
          <a:p>
            <a:pPr algn="ctr"/>
            <a:r>
              <a:rPr lang="en-GB" sz="1600" dirty="0">
                <a:latin typeface="AvenirNext LT Pro Regular" panose="020B0504020202020204" pitchFamily="34" charset="0"/>
              </a:rPr>
              <a:t>First time user are provided with an incomplete map. To fill the blanks, the user will actively </a:t>
            </a:r>
            <a:r>
              <a:rPr lang="en-GB" sz="1600" b="1" dirty="0">
                <a:latin typeface="AvenirNext LT Pro Regular" panose="020B0504020202020204" pitchFamily="34" charset="0"/>
              </a:rPr>
              <a:t>explore </a:t>
            </a:r>
            <a:r>
              <a:rPr lang="en-GB" sz="1600" dirty="0">
                <a:latin typeface="AvenirNext LT Pro Regular" panose="020B0504020202020204" pitchFamily="34" charset="0"/>
              </a:rPr>
              <a:t>the library. </a:t>
            </a:r>
          </a:p>
          <a:p>
            <a:endParaRPr lang="en-GB" sz="1600" dirty="0">
              <a:solidFill>
                <a:schemeClr val="bg1"/>
              </a:solidFill>
              <a:latin typeface="AvenirNext LT Pro Regular" panose="020B0504020202020204" pitchFamily="34" charset="0"/>
            </a:endParaRPr>
          </a:p>
          <a:p>
            <a:endParaRPr lang="it-IT" sz="1600" dirty="0">
              <a:solidFill>
                <a:schemeClr val="bg1"/>
              </a:solidFill>
              <a:latin typeface="AvenirNext LT Pro Regular" panose="020B0504020202020204" pitchFamily="34" charset="0"/>
            </a:endParaRPr>
          </a:p>
          <a:p>
            <a:endParaRPr lang="en-GB" sz="1600" dirty="0">
              <a:solidFill>
                <a:schemeClr val="bg1"/>
              </a:solidFill>
              <a:latin typeface="AvenirNext LT Pro Regular" panose="020B0504020202020204" pitchFamily="34" charset="0"/>
            </a:endParaRPr>
          </a:p>
        </p:txBody>
      </p:sp>
      <p:pic>
        <p:nvPicPr>
          <p:cNvPr id="14" name="Immagine 50">
            <a:extLst>
              <a:ext uri="{FF2B5EF4-FFF2-40B4-BE49-F238E27FC236}">
                <a16:creationId xmlns:a16="http://schemas.microsoft.com/office/drawing/2014/main" id="{22105ECA-29C7-49B8-AB16-3A166A0D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672" y="3344716"/>
            <a:ext cx="6217328" cy="345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9935C6E7-D0A4-4BF6-8CEA-94534A9355B7}"/>
              </a:ext>
            </a:extLst>
          </p:cNvPr>
          <p:cNvCxnSpPr>
            <a:cxnSpLocks/>
          </p:cNvCxnSpPr>
          <p:nvPr/>
        </p:nvCxnSpPr>
        <p:spPr>
          <a:xfrm>
            <a:off x="2322477" y="1546907"/>
            <a:ext cx="7983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B4D71E13-AC16-41BF-AF54-C7D8DDD5CAB1}"/>
              </a:ext>
            </a:extLst>
          </p:cNvPr>
          <p:cNvSpPr/>
          <p:nvPr/>
        </p:nvSpPr>
        <p:spPr>
          <a:xfrm>
            <a:off x="6350808" y="710627"/>
            <a:ext cx="5383689" cy="641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venirNext LT Pro Regular" panose="020B05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3A11482-77A9-4063-97A9-D0928BB788B1}"/>
              </a:ext>
            </a:extLst>
          </p:cNvPr>
          <p:cNvSpPr txBox="1"/>
          <p:nvPr/>
        </p:nvSpPr>
        <p:spPr>
          <a:xfrm>
            <a:off x="6496672" y="853246"/>
            <a:ext cx="5237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venirNext LT Pro Cn" panose="020B0506020202020204" pitchFamily="34" charset="0"/>
              </a:rPr>
              <a:t>The user browse the books on the website as it were a physical library</a:t>
            </a:r>
            <a:endParaRPr lang="en-US" sz="1400" dirty="0">
              <a:latin typeface="AvenirNext LT Pro Cn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586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1173</TotalTime>
  <Words>999</Words>
  <Application>Microsoft Office PowerPoint</Application>
  <PresentationFormat>Widescreen</PresentationFormat>
  <Paragraphs>149</Paragraphs>
  <Slides>20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0" baseType="lpstr">
      <vt:lpstr>Adobe Song Std L</vt:lpstr>
      <vt:lpstr>Arial</vt:lpstr>
      <vt:lpstr>AvenirNext LT Pro Cn</vt:lpstr>
      <vt:lpstr>AvenirNext LT Pro MediumCn</vt:lpstr>
      <vt:lpstr>AvenirNext LT Pro Regular</vt:lpstr>
      <vt:lpstr>Calibri</vt:lpstr>
      <vt:lpstr>Calibri Light</vt:lpstr>
      <vt:lpstr>Times New Roman</vt:lpstr>
      <vt:lpstr>Wingdings</vt:lpstr>
      <vt:lpstr>Office Theme</vt:lpstr>
      <vt:lpstr>Presentazione standard di PowerPoint</vt:lpstr>
      <vt:lpstr>Kinaesthesia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Kinaesthesia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Kinesthesia in virtual environments</dc:title>
  <dc:creator>Deborah Zanardi</dc:creator>
  <cp:lastModifiedBy>Deborah Zanardi</cp:lastModifiedBy>
  <cp:revision>97</cp:revision>
  <dcterms:created xsi:type="dcterms:W3CDTF">2018-03-01T16:11:59Z</dcterms:created>
  <dcterms:modified xsi:type="dcterms:W3CDTF">2018-03-08T10:26:41Z</dcterms:modified>
</cp:coreProperties>
</file>